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3C"/>
    <a:srgbClr val="F46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80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12064" y="3877056"/>
            <a:ext cx="7816048" cy="1965960"/>
            <a:chOff x="512064" y="3877056"/>
            <a:chExt cx="7816048" cy="1965960"/>
          </a:xfrm>
        </p:grpSpPr>
        <p:sp>
          <p:nvSpPr>
            <p:cNvPr id="34" name="Rectangle 33"/>
            <p:cNvSpPr/>
            <p:nvPr/>
          </p:nvSpPr>
          <p:spPr>
            <a:xfrm>
              <a:off x="4200143" y="3877056"/>
              <a:ext cx="4127969" cy="1965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2064" y="3877056"/>
              <a:ext cx="3693628" cy="19659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200143" y="1956816"/>
            <a:ext cx="4127969" cy="1965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1" name="Rectangle 30"/>
          <p:cNvSpPr/>
          <p:nvPr/>
        </p:nvSpPr>
        <p:spPr>
          <a:xfrm>
            <a:off x="512064" y="1956816"/>
            <a:ext cx="3693628" cy="1965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01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950976" y="530352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76656" y="649224"/>
            <a:ext cx="6209157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endParaRPr lang="en-US" sz="3900" b="1" dirty="0">
              <a:solidFill>
                <a:srgbClr val="081D3C"/>
              </a:solidFill>
            </a:endParaRPr>
          </a:p>
          <a:p>
            <a:pPr marL="0" indent="0">
              <a:buNone/>
            </a:pPr>
            <a:endParaRPr lang="en-US" sz="3900" b="1" dirty="0">
              <a:solidFill>
                <a:srgbClr val="081D3C"/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rgbClr val="081D3C"/>
                </a:solidFill>
              </a:rPr>
              <a:t>Future-Ready School Ecosystem</a:t>
            </a: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12" name="Text 10"/>
          <p:cNvSpPr/>
          <p:nvPr/>
        </p:nvSpPr>
        <p:spPr>
          <a:xfrm>
            <a:off x="694944" y="2359152"/>
            <a:ext cx="5303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5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6656" y="2103120"/>
            <a:ext cx="1298448" cy="347472"/>
            <a:chOff x="676656" y="2103120"/>
            <a:chExt cx="1298448" cy="347472"/>
          </a:xfrm>
        </p:grpSpPr>
        <p:sp>
          <p:nvSpPr>
            <p:cNvPr id="13" name="Shape 11"/>
            <p:cNvSpPr/>
            <p:nvPr/>
          </p:nvSpPr>
          <p:spPr>
            <a:xfrm>
              <a:off x="676656" y="2103120"/>
              <a:ext cx="1298448" cy="347472"/>
            </a:xfrm>
            <a:prstGeom prst="roundRect">
              <a:avLst>
                <a:gd name="adj" fmla="val 42105"/>
              </a:avLst>
            </a:prstGeom>
            <a:solidFill>
              <a:srgbClr val="F46B1B"/>
            </a:solidFill>
            <a:ln w="12700">
              <a:solidFill>
                <a:srgbClr val="F46B1B"/>
              </a:solidFill>
              <a:prstDash val="solid"/>
            </a:ln>
          </p:spPr>
        </p:sp>
        <p:sp>
          <p:nvSpPr>
            <p:cNvPr id="14" name="Text 12"/>
            <p:cNvSpPr/>
            <p:nvPr/>
          </p:nvSpPr>
          <p:spPr>
            <a:xfrm>
              <a:off x="786384" y="2203704"/>
              <a:ext cx="1078992" cy="91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FFFFFF"/>
                  </a:solidFill>
                </a:rPr>
                <a:t>Career Discovery</a:t>
              </a:r>
              <a:endParaRPr lang="en-US" sz="1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4944" y="4101870"/>
            <a:ext cx="1298448" cy="347472"/>
            <a:chOff x="2167128" y="2103120"/>
            <a:chExt cx="1298448" cy="347472"/>
          </a:xfrm>
        </p:grpSpPr>
        <p:sp>
          <p:nvSpPr>
            <p:cNvPr id="15" name="Shape 13"/>
            <p:cNvSpPr/>
            <p:nvPr/>
          </p:nvSpPr>
          <p:spPr>
            <a:xfrm>
              <a:off x="2167128" y="2103120"/>
              <a:ext cx="1298448" cy="347472"/>
            </a:xfrm>
            <a:prstGeom prst="roundRect">
              <a:avLst>
                <a:gd name="adj" fmla="val 42105"/>
              </a:avLst>
            </a:prstGeom>
            <a:solidFill>
              <a:srgbClr val="081D3C"/>
            </a:solidFill>
            <a:ln w="12700">
              <a:solidFill>
                <a:srgbClr val="081D3C"/>
              </a:solidFill>
              <a:prstDash val="solid"/>
            </a:ln>
          </p:spPr>
        </p:sp>
        <p:sp>
          <p:nvSpPr>
            <p:cNvPr id="16" name="Text 14"/>
            <p:cNvSpPr/>
            <p:nvPr/>
          </p:nvSpPr>
          <p:spPr>
            <a:xfrm>
              <a:off x="2276856" y="2203704"/>
              <a:ext cx="1078992" cy="91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solidFill>
                    <a:srgbClr val="FFFFFF"/>
                  </a:solidFill>
                </a:rPr>
                <a:t>AI Learning</a:t>
              </a:r>
              <a:endParaRPr lang="en-US" sz="1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07408" y="2121408"/>
            <a:ext cx="1298448" cy="347472"/>
            <a:chOff x="3657600" y="2103120"/>
            <a:chExt cx="1298448" cy="347472"/>
          </a:xfrm>
          <a:solidFill>
            <a:srgbClr val="081D3C"/>
          </a:solidFill>
        </p:grpSpPr>
        <p:sp>
          <p:nvSpPr>
            <p:cNvPr id="17" name="Shape 15"/>
            <p:cNvSpPr/>
            <p:nvPr/>
          </p:nvSpPr>
          <p:spPr>
            <a:xfrm>
              <a:off x="3657600" y="2103120"/>
              <a:ext cx="1298448" cy="347472"/>
            </a:xfrm>
            <a:prstGeom prst="roundRect">
              <a:avLst>
                <a:gd name="adj" fmla="val 42105"/>
              </a:avLst>
            </a:prstGeom>
            <a:grpFill/>
            <a:ln w="12700">
              <a:noFill/>
              <a:prstDash val="solid"/>
            </a:ln>
          </p:spPr>
        </p:sp>
        <p:sp>
          <p:nvSpPr>
            <p:cNvPr id="18" name="Text 16"/>
            <p:cNvSpPr/>
            <p:nvPr/>
          </p:nvSpPr>
          <p:spPr>
            <a:xfrm>
              <a:off x="3737825" y="2201590"/>
              <a:ext cx="1170432" cy="1322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 smtClean="0">
                  <a:solidFill>
                    <a:srgbClr val="FFFFFF"/>
                  </a:solidFill>
                </a:rPr>
                <a:t>Future Skills</a:t>
              </a:r>
              <a:endParaRPr lang="en-US" sz="1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14481" y="4104923"/>
            <a:ext cx="1298448" cy="347472"/>
            <a:chOff x="5148072" y="2103120"/>
            <a:chExt cx="1298448" cy="347472"/>
          </a:xfrm>
        </p:grpSpPr>
        <p:sp>
          <p:nvSpPr>
            <p:cNvPr id="19" name="Shape 17"/>
            <p:cNvSpPr/>
            <p:nvPr/>
          </p:nvSpPr>
          <p:spPr>
            <a:xfrm>
              <a:off x="5148072" y="2103120"/>
              <a:ext cx="1298448" cy="347472"/>
            </a:xfrm>
            <a:prstGeom prst="roundRect">
              <a:avLst>
                <a:gd name="adj" fmla="val 42105"/>
              </a:avLst>
            </a:prstGeom>
            <a:solidFill>
              <a:srgbClr val="F46B1B"/>
            </a:solidFill>
            <a:ln w="12700">
              <a:noFill/>
              <a:prstDash val="solid"/>
            </a:ln>
          </p:spPr>
        </p:sp>
        <p:sp>
          <p:nvSpPr>
            <p:cNvPr id="20" name="Text 18"/>
            <p:cNvSpPr/>
            <p:nvPr/>
          </p:nvSpPr>
          <p:spPr>
            <a:xfrm>
              <a:off x="5250726" y="2226291"/>
              <a:ext cx="1108329" cy="91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</a:rPr>
                <a:t>Parent Confidence</a:t>
              </a:r>
              <a:endParaRPr lang="en-US" sz="1000" dirty="0"/>
            </a:p>
          </p:txBody>
        </p:sp>
      </p:grpSp>
      <p:sp>
        <p:nvSpPr>
          <p:cNvPr id="22" name="Text 20"/>
          <p:cNvSpPr/>
          <p:nvPr/>
        </p:nvSpPr>
        <p:spPr>
          <a:xfrm>
            <a:off x="941832" y="4178808"/>
            <a:ext cx="4480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950976" y="4517136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50" dirty="0"/>
          </a:p>
        </p:txBody>
      </p:sp>
      <p:pic>
        <p:nvPicPr>
          <p:cNvPr id="24" name="Image 0" descr="/mnt/data/transition_work/ko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113" y="530352"/>
            <a:ext cx="3465529" cy="5440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9" y="-250365"/>
            <a:ext cx="1923717" cy="192371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76656" y="4597056"/>
            <a:ext cx="3374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AI mentor </a:t>
            </a:r>
            <a:r>
              <a:rPr lang="en-GB" sz="1700" b="1" dirty="0" smtClean="0">
                <a:solidFill>
                  <a:srgbClr val="081D3C"/>
                </a:solidFill>
              </a:rPr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AI-Assisted </a:t>
            </a:r>
            <a:r>
              <a:rPr lang="en-GB" sz="1700" b="1" dirty="0" smtClean="0">
                <a:solidFill>
                  <a:srgbClr val="081D3C"/>
                </a:solidFill>
              </a:rPr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Future Technology Awareness</a:t>
            </a:r>
            <a:endParaRPr lang="en-US" sz="1700" b="1" dirty="0">
              <a:solidFill>
                <a:srgbClr val="081D3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6656" y="2637920"/>
            <a:ext cx="35290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rgbClr val="081D3C"/>
                </a:solidFill>
              </a:rPr>
              <a:t>Psychometric </a:t>
            </a:r>
            <a:r>
              <a:rPr lang="en-GB" sz="1700" b="1" dirty="0">
                <a:solidFill>
                  <a:srgbClr val="081D3C"/>
                </a:solidFill>
              </a:rPr>
              <a:t>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rgbClr val="081D3C"/>
                </a:solidFill>
              </a:rPr>
              <a:t>AI-supported career </a:t>
            </a:r>
            <a:r>
              <a:rPr lang="en-GB" sz="1700" b="1" dirty="0">
                <a:solidFill>
                  <a:srgbClr val="081D3C"/>
                </a:solidFill>
              </a:rPr>
              <a:t>and stream </a:t>
            </a:r>
            <a:r>
              <a:rPr lang="en-GB" sz="1700" b="1" dirty="0" smtClean="0">
                <a:solidFill>
                  <a:srgbClr val="081D3C"/>
                </a:solidFill>
              </a:rPr>
              <a:t>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rgbClr val="081D3C"/>
                </a:solidFill>
              </a:rPr>
              <a:t>Personalized </a:t>
            </a:r>
            <a:r>
              <a:rPr lang="en-GB" sz="1700" b="1" dirty="0">
                <a:solidFill>
                  <a:srgbClr val="081D3C"/>
                </a:solidFill>
              </a:rPr>
              <a:t>career roadmap</a:t>
            </a:r>
            <a:endParaRPr lang="en-US" sz="1700" b="1" dirty="0">
              <a:solidFill>
                <a:srgbClr val="081D3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31329" y="2665131"/>
            <a:ext cx="35290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Skill-based </a:t>
            </a:r>
            <a:r>
              <a:rPr lang="en-GB" sz="1700" b="1" dirty="0" smtClean="0">
                <a:solidFill>
                  <a:srgbClr val="081D3C"/>
                </a:solidFill>
              </a:rPr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Real-world </a:t>
            </a:r>
            <a:r>
              <a:rPr lang="en-GB" sz="1700" b="1" dirty="0" smtClean="0">
                <a:solidFill>
                  <a:srgbClr val="081D3C"/>
                </a:solidFill>
              </a:rPr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Portfolio and certifications</a:t>
            </a:r>
            <a:endParaRPr lang="en-US" sz="1700" b="1" dirty="0">
              <a:solidFill>
                <a:srgbClr val="081D3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9682" y="4597056"/>
            <a:ext cx="42233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Clear </a:t>
            </a:r>
            <a:r>
              <a:rPr lang="en-GB" sz="1700" b="1" dirty="0" smtClean="0">
                <a:solidFill>
                  <a:srgbClr val="081D3C"/>
                </a:solidFill>
              </a:rPr>
              <a:t>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Better support for stream </a:t>
            </a:r>
            <a:r>
              <a:rPr lang="en-GB" sz="1700" b="1" dirty="0" smtClean="0">
                <a:solidFill>
                  <a:srgbClr val="081D3C"/>
                </a:solidFill>
              </a:rPr>
              <a:t>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81D3C"/>
                </a:solidFill>
              </a:rPr>
              <a:t>Regular reports &amp; counselling insights</a:t>
            </a:r>
            <a:endParaRPr lang="en-US" sz="1700" b="1" dirty="0">
              <a:solidFill>
                <a:srgbClr val="081D3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7830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Aptos Display"/>
              </a:rPr>
              <a:t>K  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991653"/>
            <a:ext cx="7863840" cy="412421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lang="en-GB" sz="2200" b="1" dirty="0" smtClean="0">
                <a:solidFill>
                  <a:srgbClr val="082040"/>
                </a:solidFill>
                <a:latin typeface="Aptos"/>
              </a:rPr>
              <a:t>Your school</a:t>
            </a:r>
            <a:r>
              <a:rPr sz="2200" b="1" dirty="0" smtClean="0">
                <a:solidFill>
                  <a:srgbClr val="082040"/>
                </a:solidFill>
                <a:latin typeface="Aptos"/>
              </a:rPr>
              <a:t> </a:t>
            </a:r>
            <a:r>
              <a:rPr sz="2200" b="1" dirty="0">
                <a:solidFill>
                  <a:srgbClr val="082040"/>
                </a:solidFill>
                <a:latin typeface="Aptos"/>
              </a:rPr>
              <a:t>Becomes an AI-Enabled Future-Ready Campus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1463040"/>
            <a:ext cx="9235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>
                <a:solidFill>
                  <a:srgbClr val="5B6773"/>
                </a:solidFill>
                <a:latin typeface="Aptos"/>
              </a:rPr>
              <a:t>SkillKoo creates a visible AI learning layer that parents and students can understand immediately.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841248"/>
            <a:ext cx="570793" cy="8961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40080" y="1828800"/>
            <a:ext cx="278892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731519" y="1938528"/>
            <a:ext cx="109728" cy="110642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50976" y="1965960"/>
            <a:ext cx="235000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AI Mentor KOO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976" y="2331720"/>
            <a:ext cx="2350008" cy="72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Personalized reminders, guidance and learning direction for every student.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49039" y="1828800"/>
            <a:ext cx="278892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840479" y="1938528"/>
            <a:ext cx="109728" cy="110642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059935" y="1965960"/>
            <a:ext cx="235000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AI Learning Exposure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9935" y="2331720"/>
            <a:ext cx="2350008" cy="72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Students experience AI tools, future technologies and self-paced learning from school level.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8000" y="1828800"/>
            <a:ext cx="278892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6949440" y="1938528"/>
            <a:ext cx="109728" cy="110642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168896" y="1965960"/>
            <a:ext cx="235000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AI Campus Identity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8896" y="2331720"/>
            <a:ext cx="235000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50" dirty="0">
                <a:solidFill>
                  <a:srgbClr val="082040"/>
                </a:solidFill>
              </a:rPr>
              <a:t>Your school</a:t>
            </a:r>
            <a:r>
              <a:rPr sz="1050" dirty="0" smtClean="0">
                <a:solidFill>
                  <a:srgbClr val="1E2A36"/>
                </a:solidFill>
                <a:latin typeface="Aptos"/>
              </a:rPr>
              <a:t> </a:t>
            </a:r>
            <a:r>
              <a:rPr sz="1050" dirty="0">
                <a:solidFill>
                  <a:srgbClr val="1E2A36"/>
                </a:solidFill>
                <a:latin typeface="Aptos"/>
              </a:rPr>
              <a:t>can position itself as an AI-aware school preparing students for emerging careers.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520440" y="2331720"/>
            <a:ext cx="411480" cy="274320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ight Arrow 24"/>
          <p:cNvSpPr/>
          <p:nvPr/>
        </p:nvSpPr>
        <p:spPr>
          <a:xfrm>
            <a:off x="6629400" y="2331720"/>
            <a:ext cx="411480" cy="274320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1097280" y="4023360"/>
            <a:ext cx="283464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500" b="1">
                <a:solidFill>
                  <a:srgbClr val="082040"/>
                </a:solidFill>
                <a:latin typeface="Aptos"/>
              </a:rPr>
              <a:t>Traditional Learning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4251960" y="4224528"/>
            <a:ext cx="594360" cy="320040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5074920" y="4023360"/>
            <a:ext cx="2834640" cy="749808"/>
          </a:xfrm>
          <a:prstGeom prst="roundRect">
            <a:avLst/>
          </a:prstGeom>
          <a:solidFill>
            <a:srgbClr val="FFEFE2"/>
          </a:solidFill>
          <a:ln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500" b="1">
                <a:solidFill>
                  <a:srgbClr val="F5801E"/>
                </a:solidFill>
                <a:latin typeface="Aptos"/>
              </a:rPr>
              <a:t>AI-Driven Future Campus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800" y="5257800"/>
            <a:ext cx="10835640" cy="457200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rPr lang="en-GB" dirty="0" smtClean="0"/>
              <a:t>Your school</a:t>
            </a:r>
            <a:r>
              <a:rPr dirty="0" smtClean="0"/>
              <a:t> </a:t>
            </a:r>
            <a:r>
              <a:rPr dirty="0"/>
              <a:t>gains a powerful innovation story — AI learning, AI guidance and future-ready positioning.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7830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Aptos Display"/>
              </a:rPr>
              <a:t>K  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868680"/>
            <a:ext cx="7863840" cy="65836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2200" b="1">
                <a:solidFill>
                  <a:srgbClr val="082040"/>
                </a:solidFill>
                <a:latin typeface="Aptos"/>
              </a:rPr>
              <a:t>A Strong Differentiation &amp; Admissions Advantage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1473332"/>
            <a:ext cx="9235440" cy="235449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 dirty="0" err="1">
                <a:solidFill>
                  <a:srgbClr val="5B6773"/>
                </a:solidFill>
                <a:latin typeface="Aptos"/>
              </a:rPr>
              <a:t>SkillKoo</a:t>
            </a:r>
            <a:r>
              <a:rPr sz="1019" b="0" dirty="0">
                <a:solidFill>
                  <a:srgbClr val="5B6773"/>
                </a:solidFill>
                <a:latin typeface="Aptos"/>
              </a:rPr>
              <a:t> </a:t>
            </a:r>
            <a:r>
              <a:rPr sz="1019" b="0" dirty="0" smtClean="0">
                <a:solidFill>
                  <a:srgbClr val="5B6773"/>
                </a:solidFill>
                <a:latin typeface="Aptos"/>
              </a:rPr>
              <a:t>helps</a:t>
            </a:r>
            <a:r>
              <a:rPr lang="en-GB" sz="1050" b="1" dirty="0">
                <a:solidFill>
                  <a:srgbClr val="082040"/>
                </a:solidFill>
              </a:rPr>
              <a:t> </a:t>
            </a:r>
            <a:r>
              <a:rPr lang="en-GB" sz="1050" dirty="0" smtClean="0">
                <a:solidFill>
                  <a:srgbClr val="082040"/>
                </a:solidFill>
              </a:rPr>
              <a:t>your </a:t>
            </a:r>
            <a:r>
              <a:rPr lang="en-GB" sz="1050" dirty="0">
                <a:solidFill>
                  <a:srgbClr val="082040"/>
                </a:solidFill>
              </a:rPr>
              <a:t>school </a:t>
            </a:r>
            <a:r>
              <a:rPr sz="1019" b="0" dirty="0" smtClean="0">
                <a:solidFill>
                  <a:srgbClr val="5B6773"/>
                </a:solidFill>
                <a:latin typeface="Aptos"/>
              </a:rPr>
              <a:t>communicate </a:t>
            </a:r>
            <a:r>
              <a:rPr sz="1019" b="0" dirty="0">
                <a:solidFill>
                  <a:srgbClr val="5B6773"/>
                </a:solidFill>
                <a:latin typeface="Aptos"/>
              </a:rPr>
              <a:t>outcomes beyond marks — clarity, skills, projects and portfolios.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841248"/>
            <a:ext cx="570793" cy="8961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02920" y="1828800"/>
            <a:ext cx="233172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594360" y="1938528"/>
            <a:ext cx="109728" cy="101498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13816" y="1965960"/>
            <a:ext cx="1892807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Different from other schools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816" y="2331720"/>
            <a:ext cx="189280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00" dirty="0" smtClean="0">
                <a:solidFill>
                  <a:srgbClr val="082040"/>
                </a:solidFill>
              </a:rPr>
              <a:t>Your </a:t>
            </a:r>
            <a:r>
              <a:rPr lang="en-GB" sz="1000" dirty="0">
                <a:solidFill>
                  <a:srgbClr val="082040"/>
                </a:solidFill>
              </a:rPr>
              <a:t>school</a:t>
            </a:r>
            <a:r>
              <a:rPr sz="1000" dirty="0" smtClean="0">
                <a:solidFill>
                  <a:srgbClr val="1E2A36"/>
                </a:solidFill>
                <a:latin typeface="Aptos"/>
              </a:rPr>
              <a:t> </a:t>
            </a:r>
            <a:r>
              <a:rPr sz="1000" dirty="0">
                <a:solidFill>
                  <a:srgbClr val="1E2A36"/>
                </a:solidFill>
                <a:latin typeface="Aptos"/>
              </a:rPr>
              <a:t>can showcase future skills, AI learning, psychometric assessments and portfolio outcomes.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3240" y="1828800"/>
            <a:ext cx="233172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154680" y="1938528"/>
            <a:ext cx="109728" cy="101498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374136" y="1965960"/>
            <a:ext cx="1892807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Stronger parent pitch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4136" y="2331720"/>
            <a:ext cx="1892807" cy="63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00">
                <a:solidFill>
                  <a:srgbClr val="1E2A36"/>
                </a:solidFill>
                <a:latin typeface="Aptos"/>
              </a:rPr>
              <a:t>Parents see a clear roadmap: assessment, learning, project and report.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23560" y="1828800"/>
            <a:ext cx="233172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5715000" y="1938528"/>
            <a:ext cx="109728" cy="101498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934456" y="1965960"/>
            <a:ext cx="1892807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Visible success stories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4456" y="2331720"/>
            <a:ext cx="1892807" cy="63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00">
                <a:solidFill>
                  <a:srgbClr val="1E2A36"/>
                </a:solidFill>
                <a:latin typeface="Aptos"/>
              </a:rPr>
              <a:t>Monthly challenges, certificates and project showcases create content for school branding.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83879" y="1828800"/>
            <a:ext cx="233172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275319" y="1938528"/>
            <a:ext cx="109728" cy="101498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494776" y="1965960"/>
            <a:ext cx="1892807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Admissions confidence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94776" y="2331720"/>
            <a:ext cx="18928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00" dirty="0">
                <a:solidFill>
                  <a:srgbClr val="1E2A36"/>
                </a:solidFill>
                <a:latin typeface="Aptos"/>
              </a:rPr>
              <a:t>A future-ready ecosystem strengthens </a:t>
            </a:r>
            <a:r>
              <a:rPr lang="en-GB" sz="1000" dirty="0" smtClean="0">
                <a:solidFill>
                  <a:srgbClr val="1E2A36"/>
                </a:solidFill>
                <a:latin typeface="Aptos"/>
              </a:rPr>
              <a:t>your school</a:t>
            </a:r>
            <a:r>
              <a:rPr sz="1000" dirty="0" smtClean="0">
                <a:solidFill>
                  <a:srgbClr val="1E2A36"/>
                </a:solidFill>
                <a:latin typeface="Aptos"/>
              </a:rPr>
              <a:t> </a:t>
            </a:r>
            <a:r>
              <a:rPr sz="1000" dirty="0">
                <a:solidFill>
                  <a:srgbClr val="1E2A36"/>
                </a:solidFill>
                <a:latin typeface="Aptos"/>
              </a:rPr>
              <a:t>admission counselling story.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88720" y="3794760"/>
            <a:ext cx="1828800" cy="566928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F5801E"/>
                </a:solidFill>
                <a:latin typeface="Aptos"/>
              </a:rPr>
              <a:t>Brand
Future-ready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566160" y="3794760"/>
            <a:ext cx="1828800" cy="566928"/>
          </a:xfrm>
          <a:prstGeom prst="roundRect">
            <a:avLst/>
          </a:prstGeom>
          <a:solidFill>
            <a:srgbClr val="E8EFF8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082040"/>
                </a:solidFill>
                <a:latin typeface="Aptos"/>
              </a:rPr>
              <a:t>Admissions
Stronger narrative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43600" y="3794760"/>
            <a:ext cx="1828800" cy="566928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F5801E"/>
                </a:solidFill>
                <a:latin typeface="Aptos"/>
              </a:rPr>
              <a:t>Showcase
Student projects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21040" y="3794760"/>
            <a:ext cx="1828800" cy="566928"/>
          </a:xfrm>
          <a:prstGeom prst="roundRect">
            <a:avLst/>
          </a:prstGeom>
          <a:solidFill>
            <a:srgbClr val="E8EFF8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082040"/>
                </a:solidFill>
                <a:latin typeface="Aptos"/>
              </a:rPr>
              <a:t>Retention
Parent trust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800" y="5074920"/>
            <a:ext cx="10835640" cy="502920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t>SkillKoo becomes a differentiation strategy, not only an app or course platform.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7830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Aptos Display"/>
              </a:rPr>
              <a:t>K  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868680"/>
            <a:ext cx="7863840" cy="65836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2200" b="1">
                <a:solidFill>
                  <a:srgbClr val="082040"/>
                </a:solidFill>
                <a:latin typeface="Aptos"/>
              </a:rPr>
              <a:t>Higher Parent Confidence Through Visible Proof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1463040"/>
            <a:ext cx="9235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>
                <a:solidFill>
                  <a:srgbClr val="5B6773"/>
                </a:solidFill>
                <a:latin typeface="Aptos"/>
              </a:rPr>
              <a:t>SkillKoo converts career guidance from verbal assurance into trackable reports, portfolios and progress snapshots.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841248"/>
            <a:ext cx="570793" cy="8961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40080" y="1828800"/>
            <a:ext cx="274320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731519" y="1938528"/>
            <a:ext cx="109728" cy="101498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5097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Clear student profile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976" y="2331720"/>
            <a:ext cx="2304288" cy="63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Psychometric and interest insights help parents understand strengths, preferences and direction.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94760" y="1828800"/>
            <a:ext cx="274320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886200" y="1938528"/>
            <a:ext cx="109728" cy="101498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10565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Progress visibility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5656" y="2331720"/>
            <a:ext cx="2304288" cy="63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Parents see student learning, project participation, certificates and career readiness.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49440" y="1828800"/>
            <a:ext cx="274320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7040879" y="1938528"/>
            <a:ext cx="109728" cy="101498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26033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Better PTM conversations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0336" y="2331720"/>
            <a:ext cx="2304288" cy="63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Schools can discuss student growth with data, not only marks and attendance.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14400" y="3840480"/>
            <a:ext cx="1508760" cy="475488"/>
          </a:xfrm>
          <a:prstGeom prst="roundRect">
            <a:avLst/>
          </a:prstGeom>
          <a:solidFill>
            <a:srgbClr val="FFFFFF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Assess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46120" y="3840480"/>
            <a:ext cx="1508760" cy="475488"/>
          </a:xfrm>
          <a:prstGeom prst="roundRect">
            <a:avLst/>
          </a:prstGeom>
          <a:solidFill>
            <a:srgbClr val="FFFFFF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Report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7840" y="3840480"/>
            <a:ext cx="1508760" cy="475488"/>
          </a:xfrm>
          <a:prstGeom prst="roundRect">
            <a:avLst/>
          </a:prstGeom>
          <a:solidFill>
            <a:srgbClr val="FFFFFF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Project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09560" y="3840480"/>
            <a:ext cx="1508760" cy="475488"/>
          </a:xfrm>
          <a:prstGeom prst="roundRect">
            <a:avLst/>
          </a:prstGeom>
          <a:solidFill>
            <a:srgbClr val="FFFFFF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Review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578608" y="3931920"/>
            <a:ext cx="347472" cy="201168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ight Arrow 28"/>
          <p:cNvSpPr/>
          <p:nvPr/>
        </p:nvSpPr>
        <p:spPr>
          <a:xfrm>
            <a:off x="4910328" y="3931920"/>
            <a:ext cx="347472" cy="201168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ight Arrow 29"/>
          <p:cNvSpPr/>
          <p:nvPr/>
        </p:nvSpPr>
        <p:spPr>
          <a:xfrm>
            <a:off x="7242048" y="3931920"/>
            <a:ext cx="347472" cy="201168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685800" y="5166360"/>
            <a:ext cx="10835640" cy="457200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t>Better parent confidence, stronger trust and more meaningful school communication.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7830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Aptos Display"/>
              </a:rPr>
              <a:t>K  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976265"/>
            <a:ext cx="7863840" cy="44319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2200" b="1" dirty="0" smtClean="0">
                <a:solidFill>
                  <a:srgbClr val="082040"/>
                </a:solidFill>
                <a:latin typeface="Aptos"/>
              </a:rPr>
              <a:t>Measurable Transformation for </a:t>
            </a:r>
            <a:r>
              <a:rPr lang="en-GB" sz="2400" b="1" dirty="0" smtClean="0">
                <a:solidFill>
                  <a:srgbClr val="082040"/>
                </a:solidFill>
              </a:rPr>
              <a:t>Your school</a:t>
            </a:r>
            <a:r>
              <a:rPr sz="2200" b="1" dirty="0" smtClean="0">
                <a:solidFill>
                  <a:srgbClr val="082040"/>
                </a:solidFill>
                <a:latin typeface="Aptos"/>
              </a:rPr>
              <a:t> Management</a:t>
            </a:r>
            <a:endParaRPr sz="2200" b="1" dirty="0">
              <a:solidFill>
                <a:srgbClr val="082040"/>
              </a:solidFill>
              <a:latin typeface="Apto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" y="1473331"/>
            <a:ext cx="9235440" cy="235449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 dirty="0">
                <a:solidFill>
                  <a:srgbClr val="5B6773"/>
                </a:solidFill>
                <a:latin typeface="Aptos"/>
              </a:rPr>
              <a:t>The implementation gives </a:t>
            </a:r>
            <a:r>
              <a:rPr lang="en-GB" sz="1000" dirty="0">
                <a:solidFill>
                  <a:srgbClr val="082040"/>
                </a:solidFill>
              </a:rPr>
              <a:t>your school</a:t>
            </a:r>
            <a:r>
              <a:rPr sz="1019" b="0" dirty="0" smtClean="0">
                <a:solidFill>
                  <a:srgbClr val="5B6773"/>
                </a:solidFill>
                <a:latin typeface="Aptos"/>
              </a:rPr>
              <a:t> </a:t>
            </a:r>
            <a:r>
              <a:rPr sz="1019" b="0" dirty="0">
                <a:solidFill>
                  <a:srgbClr val="5B6773"/>
                </a:solidFill>
                <a:latin typeface="Aptos"/>
              </a:rPr>
              <a:t>a reviewable, scalable and showcase-ready student development ecosystem.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841248"/>
            <a:ext cx="570793" cy="8961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85800" y="182880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777240" y="1938528"/>
            <a:ext cx="109728" cy="92354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9669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Measurable outcomes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6696" y="2331720"/>
            <a:ext cx="2304288" cy="53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Student assessments, project completion, certificates, reports and dashboard review.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40480" y="182880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931920" y="1938528"/>
            <a:ext cx="109728" cy="92354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151376" y="1850743"/>
            <a:ext cx="2304288" cy="504754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lang="en-GB" sz="1400" b="1" dirty="0" smtClean="0">
                <a:solidFill>
                  <a:srgbClr val="082040"/>
                </a:solidFill>
              </a:rPr>
              <a:t>Your </a:t>
            </a:r>
            <a:r>
              <a:rPr lang="en-GB" sz="1400" b="1" dirty="0">
                <a:solidFill>
                  <a:srgbClr val="082040"/>
                </a:solidFill>
              </a:rPr>
              <a:t>school</a:t>
            </a:r>
            <a:r>
              <a:rPr sz="1400" b="1" dirty="0" smtClean="0">
                <a:solidFill>
                  <a:srgbClr val="082040"/>
                </a:solidFill>
                <a:latin typeface="Aptos"/>
              </a:rPr>
              <a:t> </a:t>
            </a:r>
            <a:r>
              <a:rPr sz="1400" b="1" dirty="0">
                <a:solidFill>
                  <a:srgbClr val="082040"/>
                </a:solidFill>
                <a:latin typeface="Aptos"/>
              </a:rPr>
              <a:t>Academy scale-up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1376" y="2331720"/>
            <a:ext cx="252374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050" dirty="0" smtClean="0">
                <a:solidFill>
                  <a:srgbClr val="082040"/>
                </a:solidFill>
              </a:rPr>
              <a:t>Your </a:t>
            </a:r>
            <a:r>
              <a:rPr lang="en-GB" sz="1050" dirty="0">
                <a:solidFill>
                  <a:srgbClr val="082040"/>
                </a:solidFill>
              </a:rPr>
              <a:t>school</a:t>
            </a:r>
            <a:r>
              <a:rPr sz="1050" dirty="0" smtClean="0">
                <a:solidFill>
                  <a:srgbClr val="1E2A36"/>
                </a:solidFill>
                <a:latin typeface="Aptos"/>
              </a:rPr>
              <a:t> </a:t>
            </a:r>
            <a:r>
              <a:rPr sz="1050" dirty="0">
                <a:solidFill>
                  <a:srgbClr val="1E2A36"/>
                </a:solidFill>
                <a:latin typeface="Aptos"/>
              </a:rPr>
              <a:t>character, wellness and life-skills programs can be digitized and expanded as structured programs.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95160" y="182880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7086600" y="1938528"/>
            <a:ext cx="109728" cy="92354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30605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45-day pilot proof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6056" y="2331720"/>
            <a:ext cx="2304288" cy="53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Management can evaluate adoption, interest and measurable outcome before full-scale rollout.</a:t>
            </a:r>
          </a:p>
        </p:txBody>
      </p:sp>
      <p:sp>
        <p:nvSpPr>
          <p:cNvPr id="24" name="Oval 23"/>
          <p:cNvSpPr/>
          <p:nvPr/>
        </p:nvSpPr>
        <p:spPr>
          <a:xfrm>
            <a:off x="1280160" y="4023360"/>
            <a:ext cx="566928" cy="566928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960119" y="4599432"/>
            <a:ext cx="1234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Start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59" y="4855464"/>
            <a:ext cx="1920240" cy="219456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880" b="0">
                <a:solidFill>
                  <a:srgbClr val="5B6773"/>
                </a:solidFill>
                <a:latin typeface="Aptos"/>
              </a:rPr>
              <a:t>Alignment + orientation</a:t>
            </a:r>
          </a:p>
        </p:txBody>
      </p:sp>
      <p:sp>
        <p:nvSpPr>
          <p:cNvPr id="27" name="Oval 26"/>
          <p:cNvSpPr/>
          <p:nvPr/>
        </p:nvSpPr>
        <p:spPr>
          <a:xfrm>
            <a:off x="4709160" y="4023360"/>
            <a:ext cx="566928" cy="566928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389120" y="4599432"/>
            <a:ext cx="1234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Engage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3360" y="4855464"/>
            <a:ext cx="1920240" cy="219456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880" b="0">
                <a:solidFill>
                  <a:srgbClr val="5B6773"/>
                </a:solidFill>
                <a:latin typeface="Aptos"/>
              </a:rPr>
              <a:t>Projects + workshops</a:t>
            </a:r>
          </a:p>
        </p:txBody>
      </p:sp>
      <p:sp>
        <p:nvSpPr>
          <p:cNvPr id="30" name="Oval 29"/>
          <p:cNvSpPr/>
          <p:nvPr/>
        </p:nvSpPr>
        <p:spPr>
          <a:xfrm>
            <a:off x="8138160" y="4023360"/>
            <a:ext cx="566928" cy="566928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7818120" y="4599432"/>
            <a:ext cx="1234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1200" b="1">
                <a:solidFill>
                  <a:srgbClr val="082040"/>
                </a:solidFill>
                <a:latin typeface="Aptos"/>
              </a:rPr>
              <a:t>Showcase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2360" y="4855464"/>
            <a:ext cx="1920240" cy="219456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880" b="0">
                <a:solidFill>
                  <a:srgbClr val="5B6773"/>
                </a:solidFill>
                <a:latin typeface="Aptos"/>
              </a:rPr>
              <a:t>Reports + outcomes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148840" y="4187952"/>
            <a:ext cx="1828800" cy="164592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ight Arrow 33"/>
          <p:cNvSpPr/>
          <p:nvPr/>
        </p:nvSpPr>
        <p:spPr>
          <a:xfrm>
            <a:off x="5577840" y="4187952"/>
            <a:ext cx="1828800" cy="164592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685800" y="5440680"/>
            <a:ext cx="10835640" cy="438912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rPr lang="en-GB" dirty="0" smtClean="0"/>
              <a:t>Your School</a:t>
            </a:r>
            <a:r>
              <a:rPr dirty="0" smtClean="0"/>
              <a:t> </a:t>
            </a:r>
            <a:r>
              <a:rPr dirty="0"/>
              <a:t>can prove transformation through data, dashboards, portfolios and parent-visible outcomes.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7830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Aptos Display"/>
              </a:rPr>
              <a:t>K  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67512"/>
            <a:ext cx="3657600" cy="20116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150" b="1">
                <a:solidFill>
                  <a:srgbClr val="F5801E"/>
                </a:solidFill>
                <a:latin typeface="Aptos"/>
              </a:rPr>
              <a:t>NEP 2020 ALIGNMENT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976265"/>
            <a:ext cx="7863840" cy="44319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2200" b="1" dirty="0">
                <a:solidFill>
                  <a:srgbClr val="082040"/>
                </a:solidFill>
                <a:latin typeface="Aptos"/>
              </a:rPr>
              <a:t>NEP Readiness Made Practical for </a:t>
            </a:r>
            <a:r>
              <a:rPr lang="en-GB" sz="2400" dirty="0">
                <a:solidFill>
                  <a:srgbClr val="082040"/>
                </a:solidFill>
              </a:rPr>
              <a:t>your school</a:t>
            </a:r>
            <a:endParaRPr sz="2200" b="1" dirty="0">
              <a:solidFill>
                <a:srgbClr val="082040"/>
              </a:solidFill>
              <a:latin typeface="Apto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" y="1473331"/>
            <a:ext cx="9235440" cy="235449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 dirty="0" err="1">
                <a:solidFill>
                  <a:srgbClr val="5B6773"/>
                </a:solidFill>
                <a:latin typeface="Aptos"/>
              </a:rPr>
              <a:t>SkillKoo</a:t>
            </a:r>
            <a:r>
              <a:rPr sz="1019" b="0" dirty="0">
                <a:solidFill>
                  <a:srgbClr val="5B6773"/>
                </a:solidFill>
                <a:latin typeface="Aptos"/>
              </a:rPr>
              <a:t> helps </a:t>
            </a:r>
            <a:r>
              <a:rPr lang="en-GB" sz="1000" dirty="0">
                <a:solidFill>
                  <a:srgbClr val="082040"/>
                </a:solidFill>
              </a:rPr>
              <a:t>your school</a:t>
            </a:r>
            <a:r>
              <a:rPr sz="1019" b="0" dirty="0" smtClean="0">
                <a:solidFill>
                  <a:srgbClr val="5B6773"/>
                </a:solidFill>
                <a:latin typeface="Aptos"/>
              </a:rPr>
              <a:t> </a:t>
            </a:r>
            <a:r>
              <a:rPr sz="1019" b="0" dirty="0">
                <a:solidFill>
                  <a:srgbClr val="5B6773"/>
                </a:solidFill>
                <a:latin typeface="Aptos"/>
              </a:rPr>
              <a:t>convert NEP direction into visible school practices, documented student outcomes and parent-facing proof.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804672"/>
            <a:ext cx="454305" cy="7132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01184" y="2148840"/>
            <a:ext cx="1828800" cy="1828800"/>
          </a:xfrm>
          <a:prstGeom prst="ellipse">
            <a:avLst/>
          </a:prstGeom>
          <a:solidFill>
            <a:srgbClr val="082040"/>
          </a:solidFill>
          <a:ln w="25400">
            <a:solidFill>
              <a:srgbClr val="F580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NEP-READY
SCHOOL
EVIDENCE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0080" y="1828800"/>
            <a:ext cx="3337560" cy="111556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731519" y="1938528"/>
            <a:ext cx="109728" cy="896112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50976" y="1965960"/>
            <a:ext cx="289864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Skill &amp; Vocational Exposure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0976" y="2331720"/>
            <a:ext cx="2898648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30">
                <a:solidFill>
                  <a:srgbClr val="1E2A36"/>
                </a:solidFill>
                <a:latin typeface="Aptos"/>
              </a:rPr>
              <a:t>Future-skill streams, career awareness and guided exploration from school level.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818120" y="1828800"/>
            <a:ext cx="3337560" cy="111556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7909560" y="1938528"/>
            <a:ext cx="109728" cy="896112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129016" y="1965960"/>
            <a:ext cx="289864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Holistic Development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29016" y="2331720"/>
            <a:ext cx="2898648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30">
                <a:solidFill>
                  <a:srgbClr val="1E2A36"/>
                </a:solidFill>
                <a:latin typeface="Aptos"/>
              </a:rPr>
              <a:t>Career clarity, communication, leadership, wellness and confidence-building.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0080" y="3840480"/>
            <a:ext cx="3337560" cy="111556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731519" y="3950208"/>
            <a:ext cx="109728" cy="896112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50976" y="3977640"/>
            <a:ext cx="289864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Experiential 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976" y="4343400"/>
            <a:ext cx="2898648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30">
                <a:solidFill>
                  <a:srgbClr val="1E2A36"/>
                </a:solidFill>
                <a:latin typeface="Aptos"/>
              </a:rPr>
              <a:t>Projects, challenges, workbooks and portfolio tasks create learning by doing.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818120" y="3840480"/>
            <a:ext cx="3337560" cy="111556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7909560" y="3950208"/>
            <a:ext cx="109728" cy="896112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8129016" y="3977640"/>
            <a:ext cx="289864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Digital &amp; AI Literacy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9016" y="4343400"/>
            <a:ext cx="2898648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30">
                <a:solidFill>
                  <a:srgbClr val="1E2A36"/>
                </a:solidFill>
                <a:latin typeface="Aptos"/>
              </a:rPr>
              <a:t>AI mentor, smart recommendations, dashboards and technology exposure.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160520" y="2606040"/>
            <a:ext cx="502920" cy="256032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ight Arrow 29"/>
          <p:cNvSpPr/>
          <p:nvPr/>
        </p:nvSpPr>
        <p:spPr>
          <a:xfrm>
            <a:off x="6903720" y="2606040"/>
            <a:ext cx="502920" cy="256032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ight Arrow 30"/>
          <p:cNvSpPr/>
          <p:nvPr/>
        </p:nvSpPr>
        <p:spPr>
          <a:xfrm>
            <a:off x="4160520" y="4407408"/>
            <a:ext cx="502920" cy="256032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ight Arrow 31"/>
          <p:cNvSpPr/>
          <p:nvPr/>
        </p:nvSpPr>
        <p:spPr>
          <a:xfrm>
            <a:off x="6903720" y="4407408"/>
            <a:ext cx="502920" cy="256032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1143000" y="5376671"/>
            <a:ext cx="9875520" cy="585217"/>
          </a:xfrm>
          <a:prstGeom prst="roundRect">
            <a:avLst/>
          </a:prstGeom>
          <a:solidFill>
            <a:schemeClr val="accent2"/>
          </a:solidFill>
          <a:ln>
            <a:solidFill>
              <a:srgbClr val="F7DA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rPr lang="en-GB" dirty="0" smtClean="0"/>
              <a:t>Your schoo</a:t>
            </a:r>
            <a:r>
              <a:rPr lang="en-GB" dirty="0"/>
              <a:t>l</a:t>
            </a:r>
            <a:r>
              <a:rPr lang="en-GB" dirty="0" smtClean="0"/>
              <a:t> </a:t>
            </a:r>
            <a:r>
              <a:rPr dirty="0" smtClean="0"/>
              <a:t>gets </a:t>
            </a:r>
            <a:r>
              <a:rPr dirty="0"/>
              <a:t>NEP-aligned evidence through assessments, projects, dashboards, certifications and reports.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7830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 smtClean="0">
                <a:solidFill>
                  <a:srgbClr val="FFFFFF"/>
                </a:solidFill>
                <a:latin typeface="Aptos Display"/>
              </a:rPr>
              <a:t>K  </a:t>
            </a:r>
            <a:r>
              <a:rPr sz="1600" b="1" dirty="0">
                <a:solidFill>
                  <a:srgbClr val="FFFFFF"/>
                </a:solidFill>
                <a:latin typeface="Aptos Display"/>
              </a:rPr>
              <a:t>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67512"/>
            <a:ext cx="3657600" cy="20116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150" b="1">
                <a:solidFill>
                  <a:srgbClr val="F5801E"/>
                </a:solidFill>
                <a:latin typeface="Aptos"/>
              </a:rPr>
              <a:t>COST-EFFECTIVE TRANSFORMATION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868680"/>
            <a:ext cx="7863840" cy="65836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2200" b="1">
                <a:solidFill>
                  <a:srgbClr val="082040"/>
                </a:solidFill>
                <a:latin typeface="Aptos"/>
              </a:rPr>
              <a:t>One Platform Replaces Multiple Separate Initiatives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1463040"/>
            <a:ext cx="9235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>
                <a:solidFill>
                  <a:srgbClr val="5B6773"/>
                </a:solidFill>
                <a:latin typeface="Aptos"/>
              </a:rPr>
              <a:t>SkillKoo bundles counselling support, assessments, future-skill courses, AI learning, projects, reports and parent visibility into one scalable school model.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813816"/>
            <a:ext cx="454305" cy="7132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31520" y="1874519"/>
            <a:ext cx="3429000" cy="2743200"/>
          </a:xfrm>
          <a:prstGeom prst="roundRect">
            <a:avLst/>
          </a:prstGeom>
          <a:solidFill>
            <a:srgbClr val="FFFFFF"/>
          </a:solidFill>
          <a:ln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l"/>
            <a:r>
              <a:rPr sz="1300" b="1">
                <a:solidFill>
                  <a:srgbClr val="082040"/>
                </a:solidFill>
                <a:latin typeface="Aptos"/>
              </a:rPr>
              <a:t>Traditional Separate Setup
• Career counsellor sessions
• Psychometric vendor
• AI/future-skill workshops
• Project tracking system
• Parent reporting system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89120" y="3063240"/>
            <a:ext cx="685800" cy="457200"/>
          </a:xfrm>
          <a:prstGeom prst="rightArrow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5349240" y="1691640"/>
            <a:ext cx="5074920" cy="3108960"/>
          </a:xfrm>
          <a:prstGeom prst="roundRect">
            <a:avLst/>
          </a:prstGeom>
          <a:solidFill>
            <a:srgbClr val="FFFFFF"/>
          </a:solidFill>
          <a:ln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623560" y="1901952"/>
            <a:ext cx="4389120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pPr algn="ctr"/>
            <a:r>
              <a:rPr sz="1600" b="1">
                <a:solidFill>
                  <a:srgbClr val="082040"/>
                </a:solidFill>
                <a:latin typeface="Aptos"/>
              </a:rPr>
              <a:t>SkillKoo Integrated Model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23560" y="2377440"/>
            <a:ext cx="1417320" cy="384048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000" b="1">
                <a:solidFill>
                  <a:srgbClr val="F5801E"/>
                </a:solidFill>
                <a:latin typeface="Aptos"/>
              </a:rPr>
              <a:t>80% AI Scale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8040" y="2404872"/>
            <a:ext cx="2880360" cy="29260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50" b="0">
                <a:solidFill>
                  <a:srgbClr val="1E2A36"/>
                </a:solidFill>
                <a:latin typeface="Aptos"/>
              </a:rPr>
              <a:t>Assessments, recommendations, videos and dashboards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23560" y="3063240"/>
            <a:ext cx="1417320" cy="384048"/>
          </a:xfrm>
          <a:prstGeom prst="roundRect">
            <a:avLst/>
          </a:prstGeom>
          <a:solidFill>
            <a:srgbClr val="E8EFF8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000" b="1">
                <a:solidFill>
                  <a:srgbClr val="082040"/>
                </a:solidFill>
                <a:latin typeface="Aptos"/>
              </a:rPr>
              <a:t>20% Live Touch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8040" y="3090672"/>
            <a:ext cx="2880360" cy="29260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50" b="0">
                <a:solidFill>
                  <a:srgbClr val="1E2A36"/>
                </a:solidFill>
                <a:latin typeface="Aptos"/>
              </a:rPr>
              <a:t>Orientation, workshops, review and mentoring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23560" y="3749039"/>
            <a:ext cx="1417320" cy="384048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000" b="1">
                <a:solidFill>
                  <a:srgbClr val="F5801E"/>
                </a:solidFill>
                <a:latin typeface="Aptos"/>
              </a:rPr>
              <a:t>Built-in Proof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78040" y="3776472"/>
            <a:ext cx="2880360" cy="29260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50" b="0">
                <a:solidFill>
                  <a:srgbClr val="1E2A36"/>
                </a:solidFill>
                <a:latin typeface="Aptos"/>
              </a:rPr>
              <a:t>Reports, certificates, portfolios and parent visibility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6160" y="4901184"/>
            <a:ext cx="2743200" cy="530352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200" b="1" dirty="0">
                <a:solidFill>
                  <a:srgbClr val="F5801E"/>
                </a:solidFill>
                <a:latin typeface="Aptos"/>
              </a:rPr>
              <a:t>Higher coordination + recurring vendor load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23560" y="5056631"/>
            <a:ext cx="3931920" cy="530352"/>
          </a:xfrm>
          <a:prstGeom prst="roundRect">
            <a:avLst/>
          </a:prstGeom>
          <a:solidFill>
            <a:srgbClr val="E8EFF8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200" b="1" dirty="0">
                <a:solidFill>
                  <a:srgbClr val="082040"/>
                </a:solidFill>
                <a:latin typeface="Aptos"/>
              </a:rPr>
              <a:t>Lower implementation load + stronger parent-facing value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02920" y="5852160"/>
            <a:ext cx="10774680" cy="548640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t>One ecosystem lowers fragmentation while increasing visibility, reporting and future-ready positioning.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12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HYBRID MODEL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859537"/>
            <a:ext cx="7571978" cy="1140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80% AI Scale + 20% Live Human Touch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A school-friendly implementation that is affordable, scalable and engaging.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868680" y="2423160"/>
            <a:ext cx="4892040" cy="2468880"/>
          </a:xfrm>
          <a:prstGeom prst="roundRect">
            <a:avLst>
              <a:gd name="adj" fmla="val 5185"/>
            </a:avLst>
          </a:prstGeom>
          <a:solidFill>
            <a:srgbClr val="081D3C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1188720" y="2798064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46B1B"/>
                </a:solidFill>
              </a:rPr>
              <a:t>80% AI-Enabled</a:t>
            </a:r>
            <a:endParaRPr lang="en-US" sz="2400" dirty="0"/>
          </a:p>
        </p:txBody>
      </p:sp>
      <p:sp>
        <p:nvSpPr>
          <p:cNvPr id="17" name="Shape 14"/>
          <p:cNvSpPr/>
          <p:nvPr/>
        </p:nvSpPr>
        <p:spPr>
          <a:xfrm>
            <a:off x="1325880" y="3429000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545336" y="3401568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Assessments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1325880" y="3776472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545336" y="374904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AI recommendations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1325880" y="4123944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545336" y="409651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Self-paced videos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1325880" y="4471416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545336" y="4443984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Dashboards and reports</a:t>
            </a:r>
            <a:endParaRPr lang="en-US" sz="1400" dirty="0"/>
          </a:p>
        </p:txBody>
      </p:sp>
      <p:sp>
        <p:nvSpPr>
          <p:cNvPr id="25" name="Shape 22"/>
          <p:cNvSpPr/>
          <p:nvPr/>
        </p:nvSpPr>
        <p:spPr>
          <a:xfrm>
            <a:off x="6400800" y="2423160"/>
            <a:ext cx="4663440" cy="2468880"/>
          </a:xfrm>
          <a:prstGeom prst="roundRect">
            <a:avLst>
              <a:gd name="adj" fmla="val 5185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6" name="Text 23"/>
          <p:cNvSpPr/>
          <p:nvPr/>
        </p:nvSpPr>
        <p:spPr>
          <a:xfrm>
            <a:off x="6720840" y="2798064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46B1B"/>
                </a:solidFill>
              </a:rPr>
              <a:t>20% Live Support</a:t>
            </a:r>
            <a:endParaRPr lang="en-US" sz="2400" dirty="0"/>
          </a:p>
        </p:txBody>
      </p:sp>
      <p:sp>
        <p:nvSpPr>
          <p:cNvPr id="27" name="Shape 24"/>
          <p:cNvSpPr/>
          <p:nvPr/>
        </p:nvSpPr>
        <p:spPr>
          <a:xfrm>
            <a:off x="6812280" y="3429000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7031736" y="3401568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6304A"/>
                </a:solidFill>
              </a:rPr>
              <a:t>Orientation sessions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6812280" y="3776472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031736" y="3749040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6304A"/>
                </a:solidFill>
              </a:rPr>
              <a:t>Expert workshops</a:t>
            </a:r>
            <a:endParaRPr lang="en-US" sz="1400" dirty="0"/>
          </a:p>
        </p:txBody>
      </p:sp>
      <p:sp>
        <p:nvSpPr>
          <p:cNvPr id="31" name="Shape 28"/>
          <p:cNvSpPr/>
          <p:nvPr/>
        </p:nvSpPr>
        <p:spPr>
          <a:xfrm>
            <a:off x="6812280" y="4123944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7031736" y="4096512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6304A"/>
                </a:solidFill>
              </a:rPr>
              <a:t>Teacher ambassadors</a:t>
            </a:r>
            <a:endParaRPr lang="en-US" sz="1400" dirty="0"/>
          </a:p>
        </p:txBody>
      </p:sp>
      <p:sp>
        <p:nvSpPr>
          <p:cNvPr id="33" name="Shape 30"/>
          <p:cNvSpPr/>
          <p:nvPr/>
        </p:nvSpPr>
        <p:spPr>
          <a:xfrm>
            <a:off x="6812280" y="4471416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7031736" y="4443984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6304A"/>
                </a:solidFill>
              </a:rPr>
              <a:t>Monthly review</a:t>
            </a:r>
            <a:endParaRPr lang="en-US" sz="1400" dirty="0"/>
          </a:p>
        </p:txBody>
      </p:sp>
      <p:sp>
        <p:nvSpPr>
          <p:cNvPr id="35" name="Shape 32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This reduces school workload while maintaining a human connection for trust and adoption.</a:t>
            </a:r>
            <a:endParaRPr lang="en-US" sz="105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14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FOR </a:t>
            </a:r>
            <a:r>
              <a:rPr lang="en-US" sz="1100" b="1" smtClean="0">
                <a:solidFill>
                  <a:srgbClr val="F46B1B"/>
                </a:solidFill>
              </a:rPr>
              <a:t>YOUR </a:t>
            </a:r>
            <a:r>
              <a:rPr lang="en-US" sz="1100" b="1" smtClean="0">
                <a:solidFill>
                  <a:srgbClr val="F46B1B"/>
                </a:solidFill>
              </a:rPr>
              <a:t>SCHOOL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Customized Future-Ready Student Ecosystem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80360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SkillKoo can complement </a:t>
            </a:r>
            <a:r>
              <a:rPr lang="en-US" sz="1350" dirty="0" smtClean="0">
                <a:solidFill>
                  <a:srgbClr val="5F6B7A"/>
                </a:solidFill>
              </a:rPr>
              <a:t>your school </a:t>
            </a:r>
            <a:r>
              <a:rPr lang="en-US" sz="1350" dirty="0">
                <a:solidFill>
                  <a:srgbClr val="5F6B7A"/>
                </a:solidFill>
              </a:rPr>
              <a:t>strengths in academics, character development and holistic learning.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77240" y="2240280"/>
            <a:ext cx="5212080" cy="2971800"/>
          </a:xfrm>
          <a:prstGeom prst="roundRect">
            <a:avLst>
              <a:gd name="adj" fmla="val 4308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1051560" y="2578608"/>
            <a:ext cx="4480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 smtClean="0">
                <a:solidFill>
                  <a:srgbClr val="081D3C"/>
                </a:solidFill>
              </a:rPr>
              <a:t>Your School </a:t>
            </a:r>
            <a:r>
              <a:rPr lang="en-US" sz="1700" b="1" dirty="0">
                <a:solidFill>
                  <a:srgbClr val="081D3C"/>
                </a:solidFill>
              </a:rPr>
              <a:t>Strengths + SkillKoo Scale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1078992" y="3044952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298448" y="3017520"/>
            <a:ext cx="4526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Character building + future skills</a:t>
            </a:r>
            <a:endParaRPr lang="en-US" sz="1320" dirty="0"/>
          </a:p>
        </p:txBody>
      </p:sp>
      <p:sp>
        <p:nvSpPr>
          <p:cNvPr id="19" name="Shape 16"/>
          <p:cNvSpPr/>
          <p:nvPr/>
        </p:nvSpPr>
        <p:spPr>
          <a:xfrm>
            <a:off x="1078992" y="3429000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298448" y="3401568"/>
            <a:ext cx="4526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Mental wellness + career clarity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1078992" y="3813048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298448" y="3785616"/>
            <a:ext cx="4526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 smtClean="0">
                <a:solidFill>
                  <a:srgbClr val="16304A"/>
                </a:solidFill>
              </a:rPr>
              <a:t>Your School </a:t>
            </a:r>
            <a:r>
              <a:rPr lang="en-US" sz="1320" dirty="0">
                <a:solidFill>
                  <a:srgbClr val="16304A"/>
                </a:solidFill>
              </a:rPr>
              <a:t>Academy curriculum digitization</a:t>
            </a:r>
            <a:endParaRPr lang="en-US" sz="1320" dirty="0"/>
          </a:p>
        </p:txBody>
      </p:sp>
      <p:sp>
        <p:nvSpPr>
          <p:cNvPr id="23" name="Shape 20"/>
          <p:cNvSpPr/>
          <p:nvPr/>
        </p:nvSpPr>
        <p:spPr>
          <a:xfrm>
            <a:off x="1078992" y="4197096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298448" y="4169664"/>
            <a:ext cx="4526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Student leadership and innovation challenges</a:t>
            </a:r>
            <a:endParaRPr lang="en-US" sz="1320" dirty="0"/>
          </a:p>
        </p:txBody>
      </p:sp>
      <p:sp>
        <p:nvSpPr>
          <p:cNvPr id="25" name="Shape 22"/>
          <p:cNvSpPr/>
          <p:nvPr/>
        </p:nvSpPr>
        <p:spPr>
          <a:xfrm>
            <a:off x="6355080" y="2240280"/>
            <a:ext cx="4983480" cy="2971800"/>
          </a:xfrm>
          <a:prstGeom prst="roundRect">
            <a:avLst>
              <a:gd name="adj" fmla="val 4308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6" name="Text 23"/>
          <p:cNvSpPr/>
          <p:nvPr/>
        </p:nvSpPr>
        <p:spPr>
          <a:xfrm>
            <a:off x="6629400" y="2578608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81D3C"/>
                </a:solidFill>
              </a:rPr>
              <a:t>Implementation Advantage</a:t>
            </a:r>
            <a:endParaRPr lang="en-US" sz="1700" dirty="0"/>
          </a:p>
        </p:txBody>
      </p:sp>
      <p:sp>
        <p:nvSpPr>
          <p:cNvPr id="27" name="Shape 24"/>
          <p:cNvSpPr/>
          <p:nvPr/>
        </p:nvSpPr>
        <p:spPr>
          <a:xfrm>
            <a:off x="6629400" y="3044952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848856" y="3017520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AI awareness and project-based learning</a:t>
            </a:r>
            <a:endParaRPr lang="en-US" sz="1320" dirty="0"/>
          </a:p>
        </p:txBody>
      </p:sp>
      <p:sp>
        <p:nvSpPr>
          <p:cNvPr id="29" name="Shape 26"/>
          <p:cNvSpPr/>
          <p:nvPr/>
        </p:nvSpPr>
        <p:spPr>
          <a:xfrm>
            <a:off x="6629400" y="3429000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6848856" y="3401568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Parent engagement and progress visibility</a:t>
            </a:r>
            <a:endParaRPr lang="en-US" sz="1320" dirty="0"/>
          </a:p>
        </p:txBody>
      </p:sp>
      <p:sp>
        <p:nvSpPr>
          <p:cNvPr id="31" name="Shape 28"/>
          <p:cNvSpPr/>
          <p:nvPr/>
        </p:nvSpPr>
        <p:spPr>
          <a:xfrm>
            <a:off x="6629400" y="3813048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848856" y="3785616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Teacher and student ambassador model</a:t>
            </a:r>
            <a:endParaRPr lang="en-US" sz="1320" dirty="0"/>
          </a:p>
        </p:txBody>
      </p:sp>
      <p:sp>
        <p:nvSpPr>
          <p:cNvPr id="33" name="Shape 30"/>
          <p:cNvSpPr/>
          <p:nvPr/>
        </p:nvSpPr>
        <p:spPr>
          <a:xfrm>
            <a:off x="6629400" y="4197096"/>
            <a:ext cx="128016" cy="12801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848856" y="4169664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Measurable outcomes for management review</a:t>
            </a:r>
            <a:endParaRPr lang="en-US" sz="1320" dirty="0"/>
          </a:p>
        </p:txBody>
      </p:sp>
      <p:sp>
        <p:nvSpPr>
          <p:cNvPr id="35" name="Shape 32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 smtClean="0">
                <a:solidFill>
                  <a:srgbClr val="081D3C"/>
                </a:solidFill>
              </a:rPr>
              <a:t>Your school </a:t>
            </a:r>
            <a:r>
              <a:rPr lang="en-US" sz="1050" b="1" dirty="0">
                <a:solidFill>
                  <a:srgbClr val="081D3C"/>
                </a:solidFill>
              </a:rPr>
              <a:t>can lead with a distinct model: academics + wellness + character + future skills.</a:t>
            </a:r>
            <a:endParaRPr lang="en-US" sz="105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 smtClean="0">
                <a:solidFill>
                  <a:srgbClr val="FFFFFF"/>
                </a:solidFill>
              </a:rPr>
              <a:t>15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BEFORE VS AFTER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School Without SkillKoo vs School With SkillKoo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A simple comparison for directors and management decision-making.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31520" y="2148840"/>
            <a:ext cx="5257800" cy="3246120"/>
          </a:xfrm>
          <a:prstGeom prst="roundRect">
            <a:avLst>
              <a:gd name="adj" fmla="val 3944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6217920" y="2148840"/>
            <a:ext cx="5257800" cy="3246120"/>
          </a:xfrm>
          <a:prstGeom prst="roundRect">
            <a:avLst>
              <a:gd name="adj" fmla="val 3944"/>
            </a:avLst>
          </a:prstGeom>
          <a:solidFill>
            <a:srgbClr val="081D3C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1051560" y="2542032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46B1B"/>
                </a:solidFill>
              </a:rPr>
              <a:t>Without SkillKoo</a:t>
            </a:r>
            <a:endParaRPr lang="en-US" sz="2200" dirty="0"/>
          </a:p>
        </p:txBody>
      </p:sp>
      <p:sp>
        <p:nvSpPr>
          <p:cNvPr id="18" name="Shape 15"/>
          <p:cNvSpPr/>
          <p:nvPr/>
        </p:nvSpPr>
        <p:spPr>
          <a:xfrm>
            <a:off x="1170432" y="3118104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389888" y="3090672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Career guidance is occasional</a:t>
            </a:r>
            <a:endParaRPr lang="en-US" sz="1320" dirty="0"/>
          </a:p>
        </p:txBody>
      </p:sp>
      <p:sp>
        <p:nvSpPr>
          <p:cNvPr id="20" name="Shape 17"/>
          <p:cNvSpPr/>
          <p:nvPr/>
        </p:nvSpPr>
        <p:spPr>
          <a:xfrm>
            <a:off x="1170432" y="3465576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389888" y="3438144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Student skills are not tracked</a:t>
            </a:r>
            <a:endParaRPr lang="en-US" sz="1320" dirty="0"/>
          </a:p>
        </p:txBody>
      </p:sp>
      <p:sp>
        <p:nvSpPr>
          <p:cNvPr id="22" name="Shape 19"/>
          <p:cNvSpPr/>
          <p:nvPr/>
        </p:nvSpPr>
        <p:spPr>
          <a:xfrm>
            <a:off x="1170432" y="3813048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389888" y="3785616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Parent confidence depends on verbal updates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1170432" y="4160520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1389888" y="4133088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Projects and portfolios remain limited</a:t>
            </a:r>
            <a:endParaRPr lang="en-US" sz="1320" dirty="0"/>
          </a:p>
        </p:txBody>
      </p:sp>
      <p:sp>
        <p:nvSpPr>
          <p:cNvPr id="26" name="Shape 23"/>
          <p:cNvSpPr/>
          <p:nvPr/>
        </p:nvSpPr>
        <p:spPr>
          <a:xfrm>
            <a:off x="1170432" y="4507992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1389888" y="4480560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304A"/>
                </a:solidFill>
              </a:rPr>
              <a:t>Future-readiness is hard to showcase</a:t>
            </a:r>
            <a:endParaRPr lang="en-US" sz="1320" dirty="0"/>
          </a:p>
        </p:txBody>
      </p:sp>
      <p:sp>
        <p:nvSpPr>
          <p:cNvPr id="28" name="Text 25"/>
          <p:cNvSpPr/>
          <p:nvPr/>
        </p:nvSpPr>
        <p:spPr>
          <a:xfrm>
            <a:off x="6537960" y="2542032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46B1B"/>
                </a:solidFill>
              </a:rPr>
              <a:t>With SkillKoo</a:t>
            </a:r>
            <a:endParaRPr lang="en-US" sz="2200" dirty="0"/>
          </a:p>
        </p:txBody>
      </p:sp>
      <p:sp>
        <p:nvSpPr>
          <p:cNvPr id="29" name="Shape 26"/>
          <p:cNvSpPr/>
          <p:nvPr/>
        </p:nvSpPr>
        <p:spPr>
          <a:xfrm>
            <a:off x="6656832" y="3118104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6876288" y="3090672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FFFFFF"/>
                </a:solidFill>
              </a:rPr>
              <a:t>Structured assessment and pathways</a:t>
            </a:r>
            <a:endParaRPr lang="en-US" sz="1320" dirty="0"/>
          </a:p>
        </p:txBody>
      </p:sp>
      <p:sp>
        <p:nvSpPr>
          <p:cNvPr id="31" name="Shape 28"/>
          <p:cNvSpPr/>
          <p:nvPr/>
        </p:nvSpPr>
        <p:spPr>
          <a:xfrm>
            <a:off x="6656832" y="3465576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876288" y="3438144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FFFFFF"/>
                </a:solidFill>
              </a:rPr>
              <a:t>Skill progress and portfolios visible</a:t>
            </a:r>
            <a:endParaRPr lang="en-US" sz="1320" dirty="0"/>
          </a:p>
        </p:txBody>
      </p:sp>
      <p:sp>
        <p:nvSpPr>
          <p:cNvPr id="33" name="Shape 30"/>
          <p:cNvSpPr/>
          <p:nvPr/>
        </p:nvSpPr>
        <p:spPr>
          <a:xfrm>
            <a:off x="6656832" y="3813048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876288" y="3785616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FFFFFF"/>
                </a:solidFill>
              </a:rPr>
              <a:t>Parents get clarity and progress proof</a:t>
            </a:r>
            <a:endParaRPr lang="en-US" sz="1320" dirty="0"/>
          </a:p>
        </p:txBody>
      </p:sp>
      <p:sp>
        <p:nvSpPr>
          <p:cNvPr id="35" name="Shape 32"/>
          <p:cNvSpPr/>
          <p:nvPr/>
        </p:nvSpPr>
        <p:spPr>
          <a:xfrm>
            <a:off x="6656832" y="4160520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6876288" y="4133088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FFFFFF"/>
                </a:solidFill>
              </a:rPr>
              <a:t>AI + live mentoring ecosystem</a:t>
            </a:r>
            <a:endParaRPr lang="en-US" sz="1320" dirty="0"/>
          </a:p>
        </p:txBody>
      </p:sp>
      <p:sp>
        <p:nvSpPr>
          <p:cNvPr id="37" name="Shape 34"/>
          <p:cNvSpPr/>
          <p:nvPr/>
        </p:nvSpPr>
        <p:spPr>
          <a:xfrm>
            <a:off x="6656832" y="4507992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6876288" y="4480560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FFFFFF"/>
                </a:solidFill>
              </a:rPr>
              <a:t>School can showcase future-ready outcomes</a:t>
            </a:r>
            <a:endParaRPr lang="en-US" sz="132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40642" y="0"/>
            <a:ext cx="12232642" cy="6858000"/>
            <a:chOff x="-40641" y="0"/>
            <a:chExt cx="9144000" cy="6281928"/>
          </a:xfrm>
        </p:grpSpPr>
        <p:sp>
          <p:nvSpPr>
            <p:cNvPr id="2" name="Rectangle 1"/>
            <p:cNvSpPr/>
            <p:nvPr/>
          </p:nvSpPr>
          <p:spPr>
            <a:xfrm>
              <a:off x="-40641" y="0"/>
              <a:ext cx="9144000" cy="9144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" name="Rectangle 2"/>
            <p:cNvSpPr/>
            <p:nvPr/>
          </p:nvSpPr>
          <p:spPr>
            <a:xfrm>
              <a:off x="-40641" y="5779008"/>
              <a:ext cx="9144000" cy="502920"/>
            </a:xfrm>
            <a:prstGeom prst="rect">
              <a:avLst/>
            </a:prstGeom>
            <a:solidFill>
              <a:srgbClr val="081F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1111" y="5897880"/>
              <a:ext cx="4114800" cy="201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800" b="0">
                  <a:solidFill>
                    <a:srgbClr val="FFFFFF"/>
                  </a:solidFill>
                  <a:latin typeface="Aptos"/>
                </a:rPr>
                <a:t>SkillKoo | Where Passion Becomes Profession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08999" y="5897880"/>
              <a:ext cx="320040" cy="164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sz="800" b="0">
                  <a:solidFill>
                    <a:srgbClr val="FFFFFF"/>
                  </a:solidFill>
                  <a:latin typeface="Aptos"/>
                </a:rPr>
                <a:t>16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1111" y="246888"/>
              <a:ext cx="310896" cy="310896"/>
            </a:xfrm>
            <a:prstGeom prst="roundRect">
              <a:avLst/>
            </a:prstGeom>
            <a:solidFill>
              <a:srgbClr val="081F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z="14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727" y="265176"/>
              <a:ext cx="1097280" cy="228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100" b="1">
                  <a:solidFill>
                    <a:srgbClr val="081F3C"/>
                  </a:solidFill>
                  <a:latin typeface="Aptos"/>
                </a:rPr>
                <a:t>SKILLKOO</a:t>
              </a:r>
            </a:p>
          </p:txBody>
        </p:sp>
        <p:pic>
          <p:nvPicPr>
            <p:cNvPr id="8" name="Picture 7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7479" y="228600"/>
              <a:ext cx="669808" cy="10515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4847" y="777240"/>
              <a:ext cx="2194560" cy="228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900" b="1">
                  <a:solidFill>
                    <a:srgbClr val="F58220"/>
                  </a:solidFill>
                  <a:latin typeface="Aptos"/>
                </a:rPr>
                <a:t>COURSE UNIVERSE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847" y="987552"/>
              <a:ext cx="5669280" cy="384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2000" b="1">
                  <a:solidFill>
                    <a:srgbClr val="081F3C"/>
                  </a:solidFill>
                  <a:latin typeface="Aptos"/>
                </a:rPr>
                <a:t>A Multi-Stream Future Skills Portfolio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847" y="1371600"/>
              <a:ext cx="6080760" cy="320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100" b="0">
                  <a:solidFill>
                    <a:srgbClr val="5F6C78"/>
                  </a:solidFill>
                  <a:latin typeface="Aptos"/>
                </a:rPr>
                <a:t>SkillKoo gives schools ready-to-launch pathways across technology, creativity, business, wellness and leadership.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9711" y="1874519"/>
              <a:ext cx="2514600" cy="107899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E8DC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81151" y="2002536"/>
              <a:ext cx="109728" cy="822960"/>
            </a:xfrm>
            <a:prstGeom prst="roundRect">
              <a:avLst/>
            </a:prstGeom>
            <a:solidFill>
              <a:srgbClr val="F582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606" y="2020824"/>
              <a:ext cx="1993392" cy="274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250" b="1">
                  <a:solidFill>
                    <a:srgbClr val="081F3C"/>
                  </a:solidFill>
                  <a:latin typeface="Aptos"/>
                </a:rPr>
                <a:t>AI &amp; Technology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0606" y="2350008"/>
              <a:ext cx="1993392" cy="47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919" b="0">
                  <a:solidFill>
                    <a:srgbClr val="253444"/>
                  </a:solidFill>
                  <a:latin typeface="Aptos"/>
                </a:rPr>
                <a:t>AI • Coding • Robotics
Drone • Aerospace • Apps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8631" y="1874519"/>
              <a:ext cx="2514600" cy="107899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E8DC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70071" y="2002536"/>
              <a:ext cx="109728" cy="822960"/>
            </a:xfrm>
            <a:prstGeom prst="roundRect">
              <a:avLst/>
            </a:prstGeom>
            <a:solidFill>
              <a:srgbClr val="081F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9527" y="2020824"/>
              <a:ext cx="1993392" cy="274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250" b="1">
                  <a:solidFill>
                    <a:srgbClr val="081F3C"/>
                  </a:solidFill>
                  <a:latin typeface="Aptos"/>
                </a:rPr>
                <a:t>Creator &amp; Media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9527" y="2350008"/>
              <a:ext cx="1993392" cy="47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919" b="0">
                  <a:solidFill>
                    <a:srgbClr val="253444"/>
                  </a:solidFill>
                  <a:latin typeface="Aptos"/>
                </a:rPr>
                <a:t>Music • Film • Design
Content • Storytelling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67551" y="1874519"/>
              <a:ext cx="2514600" cy="107899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E8DC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58990" y="2002536"/>
              <a:ext cx="109728" cy="822960"/>
            </a:xfrm>
            <a:prstGeom prst="roundRect">
              <a:avLst/>
            </a:prstGeom>
            <a:solidFill>
              <a:srgbClr val="F582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8447" y="2020824"/>
              <a:ext cx="1993392" cy="274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250" b="1">
                  <a:solidFill>
                    <a:srgbClr val="081F3C"/>
                  </a:solidFill>
                  <a:latin typeface="Aptos"/>
                </a:rPr>
                <a:t>Business &amp; Finance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8447" y="2350008"/>
              <a:ext cx="1993392" cy="47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919" b="0">
                  <a:solidFill>
                    <a:srgbClr val="253444"/>
                  </a:solidFill>
                  <a:latin typeface="Aptos"/>
                </a:rPr>
                <a:t>Entrepreneurship • Marketing
E-Commerce • Financial Literacy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495551" y="3337560"/>
              <a:ext cx="2514600" cy="107899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E8DC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86991" y="3465576"/>
              <a:ext cx="109728" cy="822960"/>
            </a:xfrm>
            <a:prstGeom prst="roundRect">
              <a:avLst/>
            </a:prstGeom>
            <a:solidFill>
              <a:srgbClr val="081F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06447" y="3483864"/>
              <a:ext cx="1993392" cy="274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250" b="1">
                  <a:solidFill>
                    <a:srgbClr val="081F3C"/>
                  </a:solidFill>
                  <a:latin typeface="Aptos"/>
                </a:rPr>
                <a:t>Health &amp; Wellness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6447" y="3813048"/>
              <a:ext cx="1993392" cy="47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919" b="0">
                  <a:solidFill>
                    <a:srgbClr val="253444"/>
                  </a:solidFill>
                  <a:latin typeface="Aptos"/>
                </a:rPr>
                <a:t>Nutrition • First Aid
Medical AI • Mind Wellness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84471" y="3337560"/>
              <a:ext cx="2514600" cy="1078992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E8DC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75911" y="3465576"/>
              <a:ext cx="109728" cy="822960"/>
            </a:xfrm>
            <a:prstGeom prst="roundRect">
              <a:avLst/>
            </a:prstGeom>
            <a:solidFill>
              <a:srgbClr val="F582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95367" y="3483864"/>
              <a:ext cx="1993392" cy="274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250" b="1">
                  <a:solidFill>
                    <a:srgbClr val="081F3C"/>
                  </a:solidFill>
                  <a:latin typeface="Aptos"/>
                </a:rPr>
                <a:t>Leadership &amp; Careers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5367" y="3813048"/>
              <a:ext cx="1993392" cy="475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919" b="0">
                  <a:solidFill>
                    <a:srgbClr val="253444"/>
                  </a:solidFill>
                  <a:latin typeface="Aptos"/>
                </a:rPr>
                <a:t>Communication • Networking
Global Careers • University Readiness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64031" y="4828032"/>
              <a:ext cx="7589520" cy="475488"/>
            </a:xfrm>
            <a:prstGeom prst="roundRect">
              <a:avLst/>
            </a:prstGeom>
            <a:solidFill>
              <a:srgbClr val="081F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z="1500" b="1">
                  <a:solidFill>
                    <a:srgbClr val="FFFFFF"/>
                  </a:solidFill>
                </a:rPr>
                <a:t>Management Value: One ecosystem, multiple pathways, visible student outcomes.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02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ABOUT SKILLKOO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SkillKoo Is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A future skills and career discovery ecosystem for Class 6 to 12 students.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77240" y="2331720"/>
            <a:ext cx="457200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1005840" y="2560320"/>
            <a:ext cx="310896" cy="31089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05840" y="2642616"/>
            <a:ext cx="31089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1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1490472" y="2532888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81D3C"/>
                </a:solidFill>
              </a:rPr>
              <a:t>Explore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490472" y="286207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F6B7A"/>
                </a:solidFill>
              </a:rPr>
              <a:t>Strengths, interests and career direction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5852160" y="2331720"/>
            <a:ext cx="4572000" cy="1051560"/>
          </a:xfrm>
          <a:prstGeom prst="roundRect">
            <a:avLst>
              <a:gd name="adj" fmla="val 12174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6080760" y="2560320"/>
            <a:ext cx="310896" cy="31089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080760" y="2642616"/>
            <a:ext cx="31089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2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6565392" y="2532888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81D3C"/>
                </a:solidFill>
              </a:rPr>
              <a:t>Learn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6565392" y="286207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F6B7A"/>
                </a:solidFill>
              </a:rPr>
              <a:t>AI, entrepreneurship, communication and emerging skills</a:t>
            </a:r>
            <a:endParaRPr lang="en-US" sz="1250" dirty="0"/>
          </a:p>
        </p:txBody>
      </p:sp>
      <p:sp>
        <p:nvSpPr>
          <p:cNvPr id="25" name="Shape 22"/>
          <p:cNvSpPr/>
          <p:nvPr/>
        </p:nvSpPr>
        <p:spPr>
          <a:xfrm>
            <a:off x="777240" y="3749040"/>
            <a:ext cx="4572000" cy="1051560"/>
          </a:xfrm>
          <a:prstGeom prst="roundRect">
            <a:avLst>
              <a:gd name="adj" fmla="val 12174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6" name="Shape 23"/>
          <p:cNvSpPr/>
          <p:nvPr/>
        </p:nvSpPr>
        <p:spPr>
          <a:xfrm>
            <a:off x="1005840" y="3977640"/>
            <a:ext cx="310896" cy="31089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1005840" y="4059936"/>
            <a:ext cx="31089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3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1490472" y="3950208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81D3C"/>
                </a:solidFill>
              </a:rPr>
              <a:t>Build</a:t>
            </a:r>
            <a:endParaRPr lang="en-US" sz="1900" dirty="0"/>
          </a:p>
        </p:txBody>
      </p:sp>
      <p:sp>
        <p:nvSpPr>
          <p:cNvPr id="29" name="Text 26"/>
          <p:cNvSpPr/>
          <p:nvPr/>
        </p:nvSpPr>
        <p:spPr>
          <a:xfrm>
            <a:off x="1490472" y="427939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F6B7A"/>
                </a:solidFill>
              </a:rPr>
              <a:t>Projects, certificates and student portfolios</a:t>
            </a:r>
            <a:endParaRPr lang="en-US" sz="1250" dirty="0"/>
          </a:p>
        </p:txBody>
      </p:sp>
      <p:sp>
        <p:nvSpPr>
          <p:cNvPr id="30" name="Shape 27"/>
          <p:cNvSpPr/>
          <p:nvPr/>
        </p:nvSpPr>
        <p:spPr>
          <a:xfrm>
            <a:off x="5852160" y="3749040"/>
            <a:ext cx="4572000" cy="1051560"/>
          </a:xfrm>
          <a:prstGeom prst="roundRect">
            <a:avLst>
              <a:gd name="adj" fmla="val 12174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6080760" y="3977640"/>
            <a:ext cx="310896" cy="310896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080760" y="4059936"/>
            <a:ext cx="31089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4</a:t>
            </a:r>
            <a:endParaRPr lang="en-US" sz="1100" dirty="0"/>
          </a:p>
        </p:txBody>
      </p:sp>
      <p:sp>
        <p:nvSpPr>
          <p:cNvPr id="33" name="Text 30"/>
          <p:cNvSpPr/>
          <p:nvPr/>
        </p:nvSpPr>
        <p:spPr>
          <a:xfrm>
            <a:off x="6565392" y="3950208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81D3C"/>
                </a:solidFill>
              </a:rPr>
              <a:t>Report</a:t>
            </a:r>
            <a:endParaRPr lang="en-US" sz="1900" dirty="0"/>
          </a:p>
        </p:txBody>
      </p:sp>
      <p:sp>
        <p:nvSpPr>
          <p:cNvPr id="34" name="Text 31"/>
          <p:cNvSpPr/>
          <p:nvPr/>
        </p:nvSpPr>
        <p:spPr>
          <a:xfrm>
            <a:off x="6565392" y="427939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5F6B7A"/>
                </a:solidFill>
              </a:rPr>
              <a:t>Dashboards for school, parents and outcomes</a:t>
            </a:r>
            <a:endParaRPr lang="en-US" sz="1250" dirty="0"/>
          </a:p>
        </p:txBody>
      </p:sp>
      <p:sp>
        <p:nvSpPr>
          <p:cNvPr id="35" name="Shape 32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Management message: SkillKoo converts “career guidance” into a structured student-development system.</a:t>
            </a:r>
            <a:endParaRPr lang="en-US" sz="105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850" b="1" dirty="0">
                <a:solidFill>
                  <a:srgbClr val="FFFFFF"/>
                </a:solidFill>
              </a:rPr>
              <a:t>17</a:t>
            </a:r>
            <a:endParaRPr lang="en-US" sz="850" dirty="0"/>
          </a:p>
          <a:p>
            <a:pPr marL="0" indent="0" algn="r">
              <a:buNone/>
            </a:pP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45-DAY LAUNCH PLAN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790956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Collaboration &amp; Implementation Roadmap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A fast, controlled pilot that shows adoption, student interest and early outcomes.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58368" y="2331720"/>
            <a:ext cx="1901952" cy="2788920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786384" y="265176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46B1B"/>
                </a:solidFill>
              </a:rPr>
              <a:t>Days 1–7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86384" y="30632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81D3C"/>
                </a:solidFill>
              </a:rPr>
              <a:t>Alignment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41248" y="3566160"/>
            <a:ext cx="15179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90" dirty="0">
                <a:solidFill>
                  <a:srgbClr val="5F6B7A"/>
                </a:solidFill>
              </a:rPr>
              <a:t>Management briefing, coordinator nomination and student database</a:t>
            </a:r>
            <a:endParaRPr lang="en-US" sz="990" dirty="0"/>
          </a:p>
        </p:txBody>
      </p:sp>
      <p:sp>
        <p:nvSpPr>
          <p:cNvPr id="19" name="Shape 16"/>
          <p:cNvSpPr/>
          <p:nvPr/>
        </p:nvSpPr>
        <p:spPr>
          <a:xfrm>
            <a:off x="2926080" y="2331720"/>
            <a:ext cx="1901952" cy="2788920"/>
          </a:xfrm>
          <a:prstGeom prst="roundRect">
            <a:avLst>
              <a:gd name="adj" fmla="val 6731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0" name="Text 17"/>
          <p:cNvSpPr/>
          <p:nvPr/>
        </p:nvSpPr>
        <p:spPr>
          <a:xfrm>
            <a:off x="3054096" y="265176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46B1B"/>
                </a:solidFill>
              </a:rPr>
              <a:t>Days 8–15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3054096" y="30632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81D3C"/>
                </a:solidFill>
              </a:rPr>
              <a:t>Activation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3108960" y="3566160"/>
            <a:ext cx="15179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90" dirty="0">
                <a:solidFill>
                  <a:srgbClr val="5F6B7A"/>
                </a:solidFill>
              </a:rPr>
              <a:t>Student orientation, parent message and login activation</a:t>
            </a:r>
            <a:endParaRPr lang="en-US" sz="990" dirty="0"/>
          </a:p>
        </p:txBody>
      </p:sp>
      <p:sp>
        <p:nvSpPr>
          <p:cNvPr id="23" name="Shape 20"/>
          <p:cNvSpPr/>
          <p:nvPr/>
        </p:nvSpPr>
        <p:spPr>
          <a:xfrm>
            <a:off x="5193792" y="2331720"/>
            <a:ext cx="1901952" cy="2788920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4" name="Text 21"/>
          <p:cNvSpPr/>
          <p:nvPr/>
        </p:nvSpPr>
        <p:spPr>
          <a:xfrm>
            <a:off x="5321808" y="265176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46B1B"/>
                </a:solidFill>
              </a:rPr>
              <a:t>Days 16–25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5321808" y="30632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81D3C"/>
                </a:solidFill>
              </a:rPr>
              <a:t>Assessment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376672" y="3566160"/>
            <a:ext cx="15179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90" dirty="0">
                <a:solidFill>
                  <a:srgbClr val="5F6B7A"/>
                </a:solidFill>
              </a:rPr>
              <a:t>Psychometric tests, interest reports and pathway mapping</a:t>
            </a:r>
            <a:endParaRPr lang="en-US" sz="990" dirty="0"/>
          </a:p>
        </p:txBody>
      </p:sp>
      <p:sp>
        <p:nvSpPr>
          <p:cNvPr id="27" name="Shape 24"/>
          <p:cNvSpPr/>
          <p:nvPr/>
        </p:nvSpPr>
        <p:spPr>
          <a:xfrm>
            <a:off x="7461504" y="2331720"/>
            <a:ext cx="1901952" cy="2788920"/>
          </a:xfrm>
          <a:prstGeom prst="roundRect">
            <a:avLst>
              <a:gd name="adj" fmla="val 6731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8" name="Text 25"/>
          <p:cNvSpPr/>
          <p:nvPr/>
        </p:nvSpPr>
        <p:spPr>
          <a:xfrm>
            <a:off x="7589520" y="265176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46B1B"/>
                </a:solidFill>
              </a:rPr>
              <a:t>Days 26–35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7589520" y="30632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81D3C"/>
                </a:solidFill>
              </a:rPr>
              <a:t>Engagement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7644384" y="3566160"/>
            <a:ext cx="15179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90" dirty="0">
                <a:solidFill>
                  <a:srgbClr val="5F6B7A"/>
                </a:solidFill>
              </a:rPr>
              <a:t>Workshops, workbook tasks, ambassador launch and monthly challenge</a:t>
            </a:r>
            <a:endParaRPr lang="en-US" sz="990" dirty="0"/>
          </a:p>
        </p:txBody>
      </p:sp>
      <p:sp>
        <p:nvSpPr>
          <p:cNvPr id="31" name="Shape 28"/>
          <p:cNvSpPr/>
          <p:nvPr/>
        </p:nvSpPr>
        <p:spPr>
          <a:xfrm>
            <a:off x="9729216" y="2331720"/>
            <a:ext cx="1901952" cy="2788920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32" name="Text 29"/>
          <p:cNvSpPr/>
          <p:nvPr/>
        </p:nvSpPr>
        <p:spPr>
          <a:xfrm>
            <a:off x="9857232" y="265176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46B1B"/>
                </a:solidFill>
              </a:rPr>
              <a:t>Days 36–45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9857232" y="306324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81D3C"/>
                </a:solidFill>
              </a:rPr>
              <a:t>Review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9912096" y="3566160"/>
            <a:ext cx="1517904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90" dirty="0">
                <a:solidFill>
                  <a:srgbClr val="5F6B7A"/>
                </a:solidFill>
              </a:rPr>
              <a:t>Outcome report, parent visibility and scale-up recommendation</a:t>
            </a:r>
            <a:endParaRPr lang="en-US" sz="990" dirty="0"/>
          </a:p>
        </p:txBody>
      </p:sp>
      <p:sp>
        <p:nvSpPr>
          <p:cNvPr id="35" name="Shape 32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Pilot decision ask: approve 45-day rollout to demonstrate adoption before full-scale expansion.</a:t>
            </a:r>
            <a:endParaRPr lang="en-US" sz="105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 smtClean="0">
                <a:solidFill>
                  <a:srgbClr val="FFFFFF"/>
                </a:solidFill>
              </a:rPr>
              <a:t>18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685800" y="868680"/>
            <a:ext cx="4389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46B1B"/>
                </a:solidFill>
              </a:rPr>
              <a:t>LET’S BUILD A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685800" y="1307592"/>
            <a:ext cx="62179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81D3C"/>
                </a:solidFill>
              </a:rPr>
              <a:t>FUTURE-READY CAMPUS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731520" y="2029968"/>
            <a:ext cx="5852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520" dirty="0">
                <a:solidFill>
                  <a:srgbClr val="16304A"/>
                </a:solidFill>
              </a:rPr>
              <a:t>SkillKoo helps school management create a visible ecosystem of career clarity, future skills, AI learning, parent confidence and measurable student outcomes.</a:t>
            </a:r>
            <a:endParaRPr lang="en-US" sz="1520" dirty="0"/>
          </a:p>
        </p:txBody>
      </p:sp>
      <p:sp>
        <p:nvSpPr>
          <p:cNvPr id="11" name="Shape 9"/>
          <p:cNvSpPr/>
          <p:nvPr/>
        </p:nvSpPr>
        <p:spPr>
          <a:xfrm>
            <a:off x="777240" y="2971800"/>
            <a:ext cx="5303520" cy="1508760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078992" y="3310128"/>
            <a:ext cx="4526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81D3C"/>
                </a:solidFill>
              </a:rPr>
              <a:t>Recommended Next Step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115568" y="3685032"/>
            <a:ext cx="4480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220" dirty="0">
                <a:solidFill>
                  <a:srgbClr val="5F6B7A"/>
                </a:solidFill>
              </a:rPr>
              <a:t>Approve a 45-day SkillKoo pilot with student assessment, parent orientation, ambassador activation and outcome report.</a:t>
            </a:r>
            <a:endParaRPr lang="en-US" sz="1220" dirty="0"/>
          </a:p>
        </p:txBody>
      </p:sp>
      <p:sp>
        <p:nvSpPr>
          <p:cNvPr id="14" name="Shape 12"/>
          <p:cNvSpPr/>
          <p:nvPr/>
        </p:nvSpPr>
        <p:spPr>
          <a:xfrm>
            <a:off x="777240" y="4800600"/>
            <a:ext cx="5303520" cy="621792"/>
          </a:xfrm>
          <a:prstGeom prst="roundRect">
            <a:avLst>
              <a:gd name="adj" fmla="val 20588"/>
            </a:avLst>
          </a:prstGeom>
          <a:solidFill>
            <a:srgbClr val="081D3C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005840" y="5010912"/>
            <a:ext cx="4846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SkillKoo | Where Passion Becomes Profession</a:t>
            </a:r>
            <a:endParaRPr lang="en-US" sz="1600" dirty="0"/>
          </a:p>
        </p:txBody>
      </p:sp>
      <p:pic>
        <p:nvPicPr>
          <p:cNvPr id="16" name="Image 0" descr="/mnt/data/transition_work/koo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273" y="749808"/>
            <a:ext cx="3319918" cy="521208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77240" y="5833872"/>
            <a:ext cx="5303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6B1B"/>
                </a:solidFill>
              </a:rPr>
              <a:t>www.skillkoo.com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03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WHY NOW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76443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Education Has Shifted From Marks to Capability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Schools are judged by how ready their students are for life, university and careers.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868680" y="2423160"/>
            <a:ext cx="3703320" cy="2286000"/>
          </a:xfrm>
          <a:prstGeom prst="roundRect">
            <a:avLst>
              <a:gd name="adj" fmla="val 5600"/>
            </a:avLst>
          </a:prstGeom>
          <a:solidFill>
            <a:srgbClr val="081D3C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1234440" y="2816352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6B1B"/>
                </a:solidFill>
              </a:rPr>
              <a:t>Old Question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1234440" y="3273552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“What marks did the student score?”</a:t>
            </a:r>
            <a:endParaRPr lang="en-US" sz="2200" dirty="0"/>
          </a:p>
        </p:txBody>
      </p:sp>
      <p:sp>
        <p:nvSpPr>
          <p:cNvPr id="18" name="Shape 15"/>
          <p:cNvSpPr/>
          <p:nvPr/>
        </p:nvSpPr>
        <p:spPr>
          <a:xfrm>
            <a:off x="4892040" y="2423160"/>
            <a:ext cx="6126480" cy="2286000"/>
          </a:xfrm>
          <a:prstGeom prst="roundRect">
            <a:avLst>
              <a:gd name="adj" fmla="val 5600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5349240" y="2779776"/>
            <a:ext cx="5212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6B1B"/>
                </a:solidFill>
              </a:rPr>
              <a:t>New Leadership Question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5349240" y="3182112"/>
            <a:ext cx="5212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81D3C"/>
                </a:solidFill>
              </a:rPr>
              <a:t>“What can the student actually do?”</a:t>
            </a:r>
            <a:endParaRPr lang="en-US" sz="2600" dirty="0"/>
          </a:p>
        </p:txBody>
      </p:sp>
      <p:sp>
        <p:nvSpPr>
          <p:cNvPr id="21" name="Text 18"/>
          <p:cNvSpPr/>
          <p:nvPr/>
        </p:nvSpPr>
        <p:spPr>
          <a:xfrm>
            <a:off x="5486400" y="3950208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5F6B7A"/>
                </a:solidFill>
              </a:rPr>
              <a:t>AI + emerging careers + portfolio-based opportunities demand visible student outcomes.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The opportunity: position the school as future-ready before this becomes a parent expectation.</a:t>
            </a:r>
            <a:endParaRPr lang="en-US" sz="105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04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SKILLKOO MODEL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715060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Four Pillars That Create Differentiation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A simple framework senior management can communicate to parents and stakeholders.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85800" y="2395728"/>
            <a:ext cx="242316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1344168" y="2697480"/>
            <a:ext cx="1097280" cy="1097280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344168" y="3044952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CR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886968" y="39502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81D3C"/>
                </a:solidFill>
              </a:rPr>
              <a:t>Career Readiness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914400" y="4343400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5F6B7A"/>
                </a:solidFill>
              </a:rPr>
              <a:t>Stream clarity, career paths and university awareness</a:t>
            </a:r>
            <a:endParaRPr lang="en-US" sz="1080" dirty="0"/>
          </a:p>
        </p:txBody>
      </p:sp>
      <p:sp>
        <p:nvSpPr>
          <p:cNvPr id="20" name="Shape 17"/>
          <p:cNvSpPr/>
          <p:nvPr/>
        </p:nvSpPr>
        <p:spPr>
          <a:xfrm>
            <a:off x="3474720" y="2395728"/>
            <a:ext cx="2423160" cy="2331720"/>
          </a:xfrm>
          <a:prstGeom prst="roundRect">
            <a:avLst>
              <a:gd name="adj" fmla="val 5490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4133088" y="2697480"/>
            <a:ext cx="1097280" cy="1097280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133088" y="3044952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SK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3675888" y="39502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81D3C"/>
                </a:solidFill>
              </a:rPr>
              <a:t>Skill Building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3703320" y="4343400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5F6B7A"/>
                </a:solidFill>
              </a:rPr>
              <a:t>AI, digital, communication, entrepreneurship and leadership</a:t>
            </a:r>
            <a:endParaRPr lang="en-US" sz="1080" dirty="0"/>
          </a:p>
        </p:txBody>
      </p:sp>
      <p:sp>
        <p:nvSpPr>
          <p:cNvPr id="25" name="Shape 22"/>
          <p:cNvSpPr/>
          <p:nvPr/>
        </p:nvSpPr>
        <p:spPr>
          <a:xfrm>
            <a:off x="6263640" y="2395728"/>
            <a:ext cx="2423160" cy="2331720"/>
          </a:xfrm>
          <a:prstGeom prst="roundRect">
            <a:avLst>
              <a:gd name="adj" fmla="val 5490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6" name="Shape 23"/>
          <p:cNvSpPr/>
          <p:nvPr/>
        </p:nvSpPr>
        <p:spPr>
          <a:xfrm>
            <a:off x="6922008" y="2697480"/>
            <a:ext cx="1097280" cy="1097280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922008" y="3044952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AI</a:t>
            </a:r>
            <a:endParaRPr lang="en-US" sz="2400" dirty="0"/>
          </a:p>
        </p:txBody>
      </p:sp>
      <p:sp>
        <p:nvSpPr>
          <p:cNvPr id="28" name="Text 25"/>
          <p:cNvSpPr/>
          <p:nvPr/>
        </p:nvSpPr>
        <p:spPr>
          <a:xfrm>
            <a:off x="6464808" y="39502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81D3C"/>
                </a:solidFill>
              </a:rPr>
              <a:t>AI Mentor</a:t>
            </a:r>
            <a:endParaRPr lang="en-US" sz="1550" dirty="0"/>
          </a:p>
        </p:txBody>
      </p:sp>
      <p:sp>
        <p:nvSpPr>
          <p:cNvPr id="29" name="Text 26"/>
          <p:cNvSpPr/>
          <p:nvPr/>
        </p:nvSpPr>
        <p:spPr>
          <a:xfrm>
            <a:off x="6492240" y="4343400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5F6B7A"/>
                </a:solidFill>
              </a:rPr>
              <a:t>Personalized recommendations, guided learning and smart support</a:t>
            </a:r>
            <a:endParaRPr lang="en-US" sz="1080" dirty="0"/>
          </a:p>
        </p:txBody>
      </p:sp>
      <p:sp>
        <p:nvSpPr>
          <p:cNvPr id="30" name="Shape 27"/>
          <p:cNvSpPr/>
          <p:nvPr/>
        </p:nvSpPr>
        <p:spPr>
          <a:xfrm>
            <a:off x="9052560" y="2395728"/>
            <a:ext cx="2423160" cy="2331720"/>
          </a:xfrm>
          <a:prstGeom prst="roundRect">
            <a:avLst>
              <a:gd name="adj" fmla="val 5490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9710928" y="2697480"/>
            <a:ext cx="1097280" cy="1097280"/>
          </a:xfrm>
          <a:prstGeom prst="ellipse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9710928" y="3044952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PR</a:t>
            </a:r>
            <a:endParaRPr lang="en-US" sz="2400" dirty="0"/>
          </a:p>
        </p:txBody>
      </p:sp>
      <p:sp>
        <p:nvSpPr>
          <p:cNvPr id="33" name="Text 30"/>
          <p:cNvSpPr/>
          <p:nvPr/>
        </p:nvSpPr>
        <p:spPr>
          <a:xfrm>
            <a:off x="9253728" y="39502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081D3C"/>
                </a:solidFill>
              </a:rPr>
              <a:t>Projects &amp; Portfolio</a:t>
            </a:r>
            <a:endParaRPr lang="en-US" sz="1550" dirty="0"/>
          </a:p>
        </p:txBody>
      </p:sp>
      <p:sp>
        <p:nvSpPr>
          <p:cNvPr id="34" name="Text 31"/>
          <p:cNvSpPr/>
          <p:nvPr/>
        </p:nvSpPr>
        <p:spPr>
          <a:xfrm>
            <a:off x="9281160" y="4343400"/>
            <a:ext cx="1965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080" dirty="0">
                <a:solidFill>
                  <a:srgbClr val="5F6B7A"/>
                </a:solidFill>
              </a:rPr>
              <a:t>Proof of work, certificates and outcomes beyond marks</a:t>
            </a:r>
            <a:endParaRPr lang="en-US" sz="1080" dirty="0"/>
          </a:p>
        </p:txBody>
      </p:sp>
      <p:sp>
        <p:nvSpPr>
          <p:cNvPr id="35" name="Shape 32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This gives the school a clear brand language: readiness, skills, AI and portfolios.</a:t>
            </a:r>
            <a:endParaRPr lang="en-US" sz="105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05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SkillKoo Matters to School Leadership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The model supports academic leadership, parent trust and market positioning.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49808" y="2267712"/>
            <a:ext cx="5486400" cy="3063240"/>
          </a:xfrm>
          <a:prstGeom prst="roundRect">
            <a:avLst>
              <a:gd name="adj" fmla="val 4179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1078992" y="2706624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298448" y="2679192"/>
            <a:ext cx="4800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16304A"/>
                </a:solidFill>
              </a:rPr>
              <a:t>Future-ready school positioning</a:t>
            </a:r>
            <a:endParaRPr lang="en-US" sz="1550" dirty="0"/>
          </a:p>
        </p:txBody>
      </p:sp>
      <p:sp>
        <p:nvSpPr>
          <p:cNvPr id="18" name="Shape 15"/>
          <p:cNvSpPr/>
          <p:nvPr/>
        </p:nvSpPr>
        <p:spPr>
          <a:xfrm>
            <a:off x="1078992" y="3182112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298448" y="3154680"/>
            <a:ext cx="4800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16304A"/>
                </a:solidFill>
              </a:rPr>
              <a:t>Visible student-success outcomes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078992" y="3657600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298448" y="3630168"/>
            <a:ext cx="4800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16304A"/>
                </a:solidFill>
              </a:rPr>
              <a:t>Parent-facing confidence and clarity</a:t>
            </a:r>
            <a:endParaRPr lang="en-US" sz="1550" dirty="0"/>
          </a:p>
        </p:txBody>
      </p:sp>
      <p:sp>
        <p:nvSpPr>
          <p:cNvPr id="22" name="Shape 19"/>
          <p:cNvSpPr/>
          <p:nvPr/>
        </p:nvSpPr>
        <p:spPr>
          <a:xfrm>
            <a:off x="1078992" y="4133088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298448" y="4105656"/>
            <a:ext cx="4800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16304A"/>
                </a:solidFill>
              </a:rPr>
              <a:t>NEP-aligned skill-development narrative</a:t>
            </a:r>
            <a:endParaRPr lang="en-US" sz="1550" dirty="0"/>
          </a:p>
        </p:txBody>
      </p:sp>
      <p:sp>
        <p:nvSpPr>
          <p:cNvPr id="24" name="Shape 21"/>
          <p:cNvSpPr/>
          <p:nvPr/>
        </p:nvSpPr>
        <p:spPr>
          <a:xfrm>
            <a:off x="1078992" y="4608576"/>
            <a:ext cx="128016" cy="128016"/>
          </a:xfrm>
          <a:prstGeom prst="ellipse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1298448" y="4581144"/>
            <a:ext cx="4800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16304A"/>
                </a:solidFill>
              </a:rPr>
              <a:t>Scalable model without overloading teachers</a:t>
            </a:r>
            <a:endParaRPr lang="en-US" sz="1550" dirty="0"/>
          </a:p>
        </p:txBody>
      </p:sp>
      <p:sp>
        <p:nvSpPr>
          <p:cNvPr id="26" name="Shape 23"/>
          <p:cNvSpPr/>
          <p:nvPr/>
        </p:nvSpPr>
        <p:spPr>
          <a:xfrm>
            <a:off x="6629400" y="2286000"/>
            <a:ext cx="4434840" cy="2971800"/>
          </a:xfrm>
          <a:prstGeom prst="roundRect">
            <a:avLst>
              <a:gd name="adj" fmla="val 4308"/>
            </a:avLst>
          </a:prstGeom>
          <a:solidFill>
            <a:srgbClr val="081D3C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7" name="Text 24"/>
          <p:cNvSpPr/>
          <p:nvPr/>
        </p:nvSpPr>
        <p:spPr>
          <a:xfrm>
            <a:off x="7059168" y="265176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6B1B"/>
                </a:solidFill>
              </a:rPr>
              <a:t>Strategic Benefit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7114032" y="3291840"/>
            <a:ext cx="3474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</a:rPr>
              <a:t>SkillKoo helps the school move from “we offer guidance” to “we produce measurable student readiness.”</a:t>
            </a:r>
            <a:endParaRPr lang="en-US" sz="2100" dirty="0"/>
          </a:p>
        </p:txBody>
      </p:sp>
      <p:sp>
        <p:nvSpPr>
          <p:cNvPr id="29" name="Shape 26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For management: this is a differentiation and retention strategy, not only a student learning product.</a:t>
            </a:r>
            <a:endParaRPr lang="en-US" sz="105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06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814197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Schools Are No Longer Judged Only by Results</a:t>
            </a:r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Schools are expected to deliver beyond academics while maintaining performance and parent satisfaction.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77240" y="2267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886968" y="2459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01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1280160" y="2450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Academic excellence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2971800" y="2267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3081528" y="2459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02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3474720" y="2450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Career guidance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5166360" y="2267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5276088" y="2459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03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5669280" y="2450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Skill development</a:t>
            </a:r>
            <a:endParaRPr lang="en-US" sz="1150" dirty="0"/>
          </a:p>
        </p:txBody>
      </p:sp>
      <p:sp>
        <p:nvSpPr>
          <p:cNvPr id="24" name="Shape 21"/>
          <p:cNvSpPr/>
          <p:nvPr/>
        </p:nvSpPr>
        <p:spPr>
          <a:xfrm>
            <a:off x="7360920" y="2267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5" name="Text 22"/>
          <p:cNvSpPr/>
          <p:nvPr/>
        </p:nvSpPr>
        <p:spPr>
          <a:xfrm>
            <a:off x="7470648" y="2459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04</a:t>
            </a:r>
            <a:endParaRPr lang="en-US" sz="1000" dirty="0"/>
          </a:p>
        </p:txBody>
      </p:sp>
      <p:sp>
        <p:nvSpPr>
          <p:cNvPr id="26" name="Text 23"/>
          <p:cNvSpPr/>
          <p:nvPr/>
        </p:nvSpPr>
        <p:spPr>
          <a:xfrm>
            <a:off x="7863840" y="2450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Mental wellness</a:t>
            </a:r>
            <a:endParaRPr lang="en-US" sz="1150" dirty="0"/>
          </a:p>
        </p:txBody>
      </p:sp>
      <p:sp>
        <p:nvSpPr>
          <p:cNvPr id="27" name="Shape 24"/>
          <p:cNvSpPr/>
          <p:nvPr/>
        </p:nvSpPr>
        <p:spPr>
          <a:xfrm>
            <a:off x="9555480" y="2267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8" name="Text 25"/>
          <p:cNvSpPr/>
          <p:nvPr/>
        </p:nvSpPr>
        <p:spPr>
          <a:xfrm>
            <a:off x="9665208" y="2459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05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10058400" y="2450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NEP implementation</a:t>
            </a:r>
            <a:endParaRPr lang="en-US" sz="1150" dirty="0"/>
          </a:p>
        </p:txBody>
      </p:sp>
      <p:sp>
        <p:nvSpPr>
          <p:cNvPr id="30" name="Shape 27"/>
          <p:cNvSpPr/>
          <p:nvPr/>
        </p:nvSpPr>
        <p:spPr>
          <a:xfrm>
            <a:off x="777240" y="3410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31" name="Text 28"/>
          <p:cNvSpPr/>
          <p:nvPr/>
        </p:nvSpPr>
        <p:spPr>
          <a:xfrm>
            <a:off x="886968" y="3602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06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1280160" y="3593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Technology awareness</a:t>
            </a:r>
            <a:endParaRPr lang="en-US" sz="1150" dirty="0"/>
          </a:p>
        </p:txBody>
      </p:sp>
      <p:sp>
        <p:nvSpPr>
          <p:cNvPr id="33" name="Shape 30"/>
          <p:cNvSpPr/>
          <p:nvPr/>
        </p:nvSpPr>
        <p:spPr>
          <a:xfrm>
            <a:off x="2971800" y="3410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34" name="Text 31"/>
          <p:cNvSpPr/>
          <p:nvPr/>
        </p:nvSpPr>
        <p:spPr>
          <a:xfrm>
            <a:off x="3081528" y="3602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07</a:t>
            </a:r>
            <a:endParaRPr lang="en-US" sz="1000" dirty="0"/>
          </a:p>
        </p:txBody>
      </p:sp>
      <p:sp>
        <p:nvSpPr>
          <p:cNvPr id="35" name="Text 32"/>
          <p:cNvSpPr/>
          <p:nvPr/>
        </p:nvSpPr>
        <p:spPr>
          <a:xfrm>
            <a:off x="3474720" y="3593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Entrepreneurship exposure</a:t>
            </a:r>
            <a:endParaRPr lang="en-US" sz="1150" dirty="0"/>
          </a:p>
        </p:txBody>
      </p:sp>
      <p:sp>
        <p:nvSpPr>
          <p:cNvPr id="36" name="Shape 33"/>
          <p:cNvSpPr/>
          <p:nvPr/>
        </p:nvSpPr>
        <p:spPr>
          <a:xfrm>
            <a:off x="5166360" y="3410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37" name="Text 34"/>
          <p:cNvSpPr/>
          <p:nvPr/>
        </p:nvSpPr>
        <p:spPr>
          <a:xfrm>
            <a:off x="5276088" y="3602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08</a:t>
            </a:r>
            <a:endParaRPr lang="en-US" sz="1000" dirty="0"/>
          </a:p>
        </p:txBody>
      </p:sp>
      <p:sp>
        <p:nvSpPr>
          <p:cNvPr id="38" name="Text 35"/>
          <p:cNvSpPr/>
          <p:nvPr/>
        </p:nvSpPr>
        <p:spPr>
          <a:xfrm>
            <a:off x="5669280" y="3593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Parent satisfaction</a:t>
            </a:r>
            <a:endParaRPr lang="en-US" sz="1150" dirty="0"/>
          </a:p>
        </p:txBody>
      </p:sp>
      <p:sp>
        <p:nvSpPr>
          <p:cNvPr id="39" name="Shape 36"/>
          <p:cNvSpPr/>
          <p:nvPr/>
        </p:nvSpPr>
        <p:spPr>
          <a:xfrm>
            <a:off x="7360920" y="3410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40" name="Text 37"/>
          <p:cNvSpPr/>
          <p:nvPr/>
        </p:nvSpPr>
        <p:spPr>
          <a:xfrm>
            <a:off x="7470648" y="3602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09</a:t>
            </a:r>
            <a:endParaRPr lang="en-US" sz="1000" dirty="0"/>
          </a:p>
        </p:txBody>
      </p:sp>
      <p:sp>
        <p:nvSpPr>
          <p:cNvPr id="41" name="Text 38"/>
          <p:cNvSpPr/>
          <p:nvPr/>
        </p:nvSpPr>
        <p:spPr>
          <a:xfrm>
            <a:off x="7863840" y="3593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Student engagement</a:t>
            </a:r>
            <a:endParaRPr lang="en-US" sz="1150" dirty="0"/>
          </a:p>
        </p:txBody>
      </p:sp>
      <p:sp>
        <p:nvSpPr>
          <p:cNvPr id="42" name="Shape 39"/>
          <p:cNvSpPr/>
          <p:nvPr/>
        </p:nvSpPr>
        <p:spPr>
          <a:xfrm>
            <a:off x="9555480" y="3410712"/>
            <a:ext cx="1874520" cy="749808"/>
          </a:xfrm>
          <a:prstGeom prst="roundRect">
            <a:avLst>
              <a:gd name="adj" fmla="val 17073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43" name="Text 40"/>
          <p:cNvSpPr/>
          <p:nvPr/>
        </p:nvSpPr>
        <p:spPr>
          <a:xfrm>
            <a:off x="9665208" y="3602736"/>
            <a:ext cx="347472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46B1B"/>
                </a:solidFill>
              </a:rPr>
              <a:t>10</a:t>
            </a:r>
            <a:endParaRPr lang="en-US" sz="1000" dirty="0"/>
          </a:p>
        </p:txBody>
      </p:sp>
      <p:sp>
        <p:nvSpPr>
          <p:cNvPr id="44" name="Text 41"/>
          <p:cNvSpPr/>
          <p:nvPr/>
        </p:nvSpPr>
        <p:spPr>
          <a:xfrm>
            <a:off x="10058400" y="3593592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081D3C"/>
                </a:solidFill>
              </a:rPr>
              <a:t>Future readiness</a:t>
            </a:r>
            <a:endParaRPr lang="en-US" sz="1150" dirty="0"/>
          </a:p>
        </p:txBody>
      </p:sp>
      <p:sp>
        <p:nvSpPr>
          <p:cNvPr id="45" name="Shape 42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Challenge: managing all this internally can dilute focus and stretch school resources.</a:t>
            </a:r>
            <a:endParaRPr lang="en-US" sz="105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08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6B1B"/>
                </a:solidFill>
              </a:rPr>
              <a:t>SOLUTION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SkillKoo as the Future-Ready School Layer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A plug-in ecosystem that adds assessment, AI guidance, projects and reporting to existing academics.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77240" y="2834640"/>
            <a:ext cx="1691640" cy="749808"/>
          </a:xfrm>
          <a:prstGeom prst="roundRect">
            <a:avLst>
              <a:gd name="adj" fmla="val 30488"/>
            </a:avLst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77240" y="3063240"/>
            <a:ext cx="1691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Assess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2587752" y="3035808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81D3C"/>
                </a:solidFill>
              </a:rPr>
              <a:t>→</a:t>
            </a:r>
            <a:endParaRPr lang="en-US" sz="2100" dirty="0"/>
          </a:p>
        </p:txBody>
      </p:sp>
      <p:sp>
        <p:nvSpPr>
          <p:cNvPr id="18" name="Shape 15"/>
          <p:cNvSpPr/>
          <p:nvPr/>
        </p:nvSpPr>
        <p:spPr>
          <a:xfrm>
            <a:off x="3017520" y="2834640"/>
            <a:ext cx="1691640" cy="749808"/>
          </a:xfrm>
          <a:prstGeom prst="roundRect">
            <a:avLst>
              <a:gd name="adj" fmla="val 30488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017520" y="3063240"/>
            <a:ext cx="1691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Recommend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828032" y="3035808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81D3C"/>
                </a:solidFill>
              </a:rPr>
              <a:t>→</a:t>
            </a:r>
            <a:endParaRPr lang="en-US" sz="2100" dirty="0"/>
          </a:p>
        </p:txBody>
      </p:sp>
      <p:sp>
        <p:nvSpPr>
          <p:cNvPr id="21" name="Shape 18"/>
          <p:cNvSpPr/>
          <p:nvPr/>
        </p:nvSpPr>
        <p:spPr>
          <a:xfrm>
            <a:off x="5257800" y="2834640"/>
            <a:ext cx="1691640" cy="749808"/>
          </a:xfrm>
          <a:prstGeom prst="roundRect">
            <a:avLst>
              <a:gd name="adj" fmla="val 30488"/>
            </a:avLst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257800" y="3063240"/>
            <a:ext cx="1691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Learn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7068312" y="3035808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81D3C"/>
                </a:solidFill>
              </a:rPr>
              <a:t>→</a:t>
            </a:r>
            <a:endParaRPr lang="en-US" sz="2100" dirty="0"/>
          </a:p>
        </p:txBody>
      </p:sp>
      <p:sp>
        <p:nvSpPr>
          <p:cNvPr id="24" name="Shape 21"/>
          <p:cNvSpPr/>
          <p:nvPr/>
        </p:nvSpPr>
        <p:spPr>
          <a:xfrm>
            <a:off x="7498080" y="2834640"/>
            <a:ext cx="1691640" cy="749808"/>
          </a:xfrm>
          <a:prstGeom prst="roundRect">
            <a:avLst>
              <a:gd name="adj" fmla="val 30488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7498080" y="3063240"/>
            <a:ext cx="1691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Build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308592" y="3035808"/>
            <a:ext cx="320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81D3C"/>
                </a:solidFill>
              </a:rPr>
              <a:t>→</a:t>
            </a:r>
            <a:endParaRPr lang="en-US" sz="2100" dirty="0"/>
          </a:p>
        </p:txBody>
      </p:sp>
      <p:sp>
        <p:nvSpPr>
          <p:cNvPr id="27" name="Shape 24"/>
          <p:cNvSpPr/>
          <p:nvPr/>
        </p:nvSpPr>
        <p:spPr>
          <a:xfrm>
            <a:off x="9738360" y="2834640"/>
            <a:ext cx="1691640" cy="749808"/>
          </a:xfrm>
          <a:prstGeom prst="roundRect">
            <a:avLst>
              <a:gd name="adj" fmla="val 30488"/>
            </a:avLst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9738360" y="3063240"/>
            <a:ext cx="1691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Report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658368" y="3822192"/>
            <a:ext cx="19019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6304A"/>
                </a:solidFill>
              </a:rPr>
              <a:t>Psychometric + interest mapping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2898648" y="3822192"/>
            <a:ext cx="19019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6304A"/>
                </a:solidFill>
              </a:rPr>
              <a:t>AI career and stream guidance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5138928" y="3822192"/>
            <a:ext cx="19019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6304A"/>
                </a:solidFill>
              </a:rPr>
              <a:t>Future-skill learning modules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7379208" y="3822192"/>
            <a:ext cx="19019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6304A"/>
                </a:solidFill>
              </a:rPr>
              <a:t>Projects, certificates, portfolios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9619488" y="3822192"/>
            <a:ext cx="19019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16304A"/>
                </a:solidFill>
              </a:rPr>
              <a:t>School and parent progress view</a:t>
            </a:r>
            <a:endParaRPr lang="en-US" sz="1050" dirty="0"/>
          </a:p>
        </p:txBody>
      </p:sp>
      <p:sp>
        <p:nvSpPr>
          <p:cNvPr id="34" name="Shape 31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The school gets an end-to-end ecosystem while academics continue normally.</a:t>
            </a:r>
            <a:endParaRPr lang="en-US" sz="105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46B1B"/>
          </a:solidFill>
          <a:ln w="12700">
            <a:solidFill>
              <a:srgbClr val="F46B1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900000">
            <a:off x="9966960" y="-1143000"/>
            <a:ext cx="2926080" cy="2926080"/>
          </a:xfrm>
          <a:prstGeom prst="arc">
            <a:avLst/>
          </a:prstGeom>
          <a:noFill/>
          <a:ln w="50800">
            <a:solidFill>
              <a:srgbClr val="F46B1B">
                <a:alpha val="4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 rot="12300000">
            <a:off x="-914400" y="5303520"/>
            <a:ext cx="2377440" cy="2377440"/>
          </a:xfrm>
          <a:prstGeom prst="arc">
            <a:avLst/>
          </a:prstGeom>
          <a:noFill/>
          <a:ln w="38100">
            <a:solidFill>
              <a:srgbClr val="081D3C">
                <a:alpha val="2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0" y="6382512"/>
            <a:ext cx="12191695" cy="475488"/>
          </a:xfrm>
          <a:prstGeom prst="rect">
            <a:avLst/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651052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SkillKoo | Where Passion Becomes Profession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10469880" y="6501384"/>
            <a:ext cx="1325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FFFFFF"/>
                </a:solidFill>
              </a:rPr>
              <a:t>10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38912" y="320040"/>
            <a:ext cx="384048" cy="384048"/>
          </a:xfrm>
          <a:prstGeom prst="roundRect">
            <a:avLst>
              <a:gd name="adj" fmla="val 16667"/>
            </a:avLst>
          </a:prstGeom>
          <a:solidFill>
            <a:srgbClr val="081D3C"/>
          </a:solidFill>
          <a:ln w="12700">
            <a:solidFill>
              <a:srgbClr val="081D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2064" y="393192"/>
            <a:ext cx="228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K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347472"/>
            <a:ext cx="1417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81D3C"/>
                </a:solidFill>
              </a:rPr>
              <a:t>SKILLKOO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0080" y="950976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0080" y="1207008"/>
            <a:ext cx="6858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81D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Schools Should Prefer SkillKoo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8368" y="1719072"/>
            <a:ext cx="7132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F6B7A"/>
                </a:solidFill>
              </a:rPr>
              <a:t>SkillKoo helps schools differentiate in a competitive market with measurable outcomes.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777240" y="2377440"/>
            <a:ext cx="3337560" cy="2377440"/>
          </a:xfrm>
          <a:prstGeom prst="roundRect">
            <a:avLst>
              <a:gd name="adj" fmla="val 5385"/>
            </a:avLst>
          </a:prstGeom>
          <a:solidFill>
            <a:srgbClr val="081D3C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1115568" y="2788920"/>
            <a:ext cx="2697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46B1B"/>
                </a:solidFill>
              </a:rPr>
              <a:t>Brand Differentiation</a:t>
            </a:r>
            <a:endParaRPr lang="en-US" sz="1900" dirty="0"/>
          </a:p>
        </p:txBody>
      </p:sp>
      <p:sp>
        <p:nvSpPr>
          <p:cNvPr id="17" name="Text 14"/>
          <p:cNvSpPr/>
          <p:nvPr/>
        </p:nvSpPr>
        <p:spPr>
          <a:xfrm>
            <a:off x="1143000" y="3456432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450" dirty="0">
                <a:solidFill>
                  <a:srgbClr val="FFFFFF"/>
                </a:solidFill>
              </a:rPr>
              <a:t>Position the school as future-ready, AI-aware and outcome-focused.</a:t>
            </a:r>
            <a:endParaRPr lang="en-US" sz="1450" dirty="0"/>
          </a:p>
        </p:txBody>
      </p:sp>
      <p:sp>
        <p:nvSpPr>
          <p:cNvPr id="18" name="Shape 15"/>
          <p:cNvSpPr/>
          <p:nvPr/>
        </p:nvSpPr>
        <p:spPr>
          <a:xfrm>
            <a:off x="4434840" y="2377440"/>
            <a:ext cx="3337560" cy="2377440"/>
          </a:xfrm>
          <a:prstGeom prst="roundRect">
            <a:avLst>
              <a:gd name="adj" fmla="val 5385"/>
            </a:avLst>
          </a:prstGeom>
          <a:solidFill>
            <a:srgbClr val="FFFF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4754880" y="2788920"/>
            <a:ext cx="2697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46B1B"/>
                </a:solidFill>
              </a:rPr>
              <a:t>Parent Confidence</a:t>
            </a:r>
            <a:endParaRPr lang="en-US" sz="1900" dirty="0"/>
          </a:p>
        </p:txBody>
      </p:sp>
      <p:sp>
        <p:nvSpPr>
          <p:cNvPr id="20" name="Text 17"/>
          <p:cNvSpPr/>
          <p:nvPr/>
        </p:nvSpPr>
        <p:spPr>
          <a:xfrm>
            <a:off x="4800600" y="3456432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450" dirty="0">
                <a:solidFill>
                  <a:srgbClr val="16304A"/>
                </a:solidFill>
              </a:rPr>
              <a:t>Give parents clarity through assessments, reports and visible student progress.</a:t>
            </a:r>
            <a:endParaRPr lang="en-US" sz="1450" dirty="0"/>
          </a:p>
        </p:txBody>
      </p:sp>
      <p:sp>
        <p:nvSpPr>
          <p:cNvPr id="21" name="Shape 18"/>
          <p:cNvSpPr/>
          <p:nvPr/>
        </p:nvSpPr>
        <p:spPr>
          <a:xfrm>
            <a:off x="8092440" y="2377440"/>
            <a:ext cx="3337560" cy="2377440"/>
          </a:xfrm>
          <a:prstGeom prst="roundRect">
            <a:avLst>
              <a:gd name="adj" fmla="val 5385"/>
            </a:avLst>
          </a:prstGeom>
          <a:solidFill>
            <a:srgbClr val="EAF2FF"/>
          </a:solidFill>
          <a:ln w="12700">
            <a:solidFill>
              <a:srgbClr val="F0DCCB"/>
            </a:solidFill>
            <a:prstDash val="solid"/>
          </a:ln>
          <a:effectLst>
            <a:outerShdw blurRad="12700" dist="50800" dir="2700000" algn="bl" rotWithShape="0">
              <a:srgbClr val="D8C8B8">
                <a:alpha val="12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8412480" y="2788920"/>
            <a:ext cx="2697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46B1B"/>
                </a:solidFill>
              </a:rPr>
              <a:t>Scalable Execution</a:t>
            </a:r>
            <a:endParaRPr lang="en-US" sz="1900" dirty="0"/>
          </a:p>
        </p:txBody>
      </p:sp>
      <p:sp>
        <p:nvSpPr>
          <p:cNvPr id="23" name="Text 20"/>
          <p:cNvSpPr/>
          <p:nvPr/>
        </p:nvSpPr>
        <p:spPr>
          <a:xfrm>
            <a:off x="8458200" y="3456432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450" dirty="0">
                <a:solidFill>
                  <a:srgbClr val="16304A"/>
                </a:solidFill>
              </a:rPr>
              <a:t>Run at school scale with AI, dashboards, workshops and structured programs.</a:t>
            </a:r>
            <a:endParaRPr lang="en-US" sz="1450" dirty="0"/>
          </a:p>
        </p:txBody>
      </p:sp>
      <p:sp>
        <p:nvSpPr>
          <p:cNvPr id="24" name="Shape 21"/>
          <p:cNvSpPr/>
          <p:nvPr/>
        </p:nvSpPr>
        <p:spPr>
          <a:xfrm>
            <a:off x="658368" y="5797296"/>
            <a:ext cx="10881360" cy="384048"/>
          </a:xfrm>
          <a:prstGeom prst="roundRect">
            <a:avLst>
              <a:gd name="adj" fmla="val 42857"/>
            </a:avLst>
          </a:prstGeom>
          <a:solidFill>
            <a:srgbClr val="FFF0E4"/>
          </a:solidFill>
          <a:ln w="12700">
            <a:solidFill>
              <a:srgbClr val="F8C8A6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50392" y="5916168"/>
            <a:ext cx="104698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081D3C"/>
                </a:solidFill>
              </a:rPr>
              <a:t>This is a low-disruption, high-perception initiative for school leadership.</a:t>
            </a:r>
            <a:endParaRPr lang="en-US" sz="105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43840"/>
            <a:ext cx="158496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420624"/>
          </a:xfrm>
          <a:prstGeom prst="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6032" y="82296"/>
            <a:ext cx="13596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 dirty="0" smtClean="0">
                <a:solidFill>
                  <a:srgbClr val="FFFFFF"/>
                </a:solidFill>
                <a:latin typeface="Aptos Display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Aptos Display"/>
              </a:rPr>
              <a:t>SKILLKOO</a:t>
            </a:r>
          </a:p>
        </p:txBody>
      </p:sp>
      <p:sp>
        <p:nvSpPr>
          <p:cNvPr id="5" name="Oval 4"/>
          <p:cNvSpPr/>
          <p:nvPr/>
        </p:nvSpPr>
        <p:spPr>
          <a:xfrm>
            <a:off x="11722608" y="73152"/>
            <a:ext cx="237744" cy="237744"/>
          </a:xfrm>
          <a:prstGeom prst="ellipse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950" b="1">
                <a:solidFill>
                  <a:srgbClr val="FFFFFF"/>
                </a:solidFill>
                <a:latin typeface="Apto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0528"/>
            <a:ext cx="12191695" cy="347472"/>
          </a:xfrm>
          <a:prstGeom prst="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0040" y="6583680"/>
            <a:ext cx="438912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Aptos"/>
              </a:rPr>
              <a:t>SkillKoo | Where Passion Becomes Profession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868680"/>
            <a:ext cx="7863840" cy="658368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2200" b="1">
                <a:solidFill>
                  <a:srgbClr val="082040"/>
                </a:solidFill>
                <a:latin typeface="Aptos"/>
              </a:rPr>
              <a:t>Counselling at Scale, Lower Operational Load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1463040"/>
            <a:ext cx="9235440" cy="256032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019" b="0">
                <a:solidFill>
                  <a:srgbClr val="5B6773"/>
                </a:solidFill>
                <a:latin typeface="Aptos"/>
              </a:rPr>
              <a:t>SkillKoo supports career guidance and NEP-aligned future readiness without creating a heavy internal manpower burden.</a:t>
            </a:r>
          </a:p>
        </p:txBody>
      </p:sp>
      <p:pic>
        <p:nvPicPr>
          <p:cNvPr id="11" name="Picture 10" descr="koo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841248"/>
            <a:ext cx="570793" cy="8961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94360" y="182880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685800" y="1938528"/>
            <a:ext cx="109728" cy="92354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0525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Less dependency on full-time counsellors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5256" y="2331720"/>
            <a:ext cx="2304288" cy="53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AI assessments, interest reports and pathway suggestions reduce repetitive guidance work.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1880" y="182880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3703320" y="1938528"/>
            <a:ext cx="109728" cy="923544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92277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Expert intervention where needed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2776" y="2331720"/>
            <a:ext cx="2304288" cy="53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Human counsellors focus on priority cases, parent discussions and critical decisions.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29400" y="182880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0D6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6720840" y="1938528"/>
            <a:ext cx="109728" cy="923544"/>
          </a:xfrm>
          <a:prstGeom prst="roundRect">
            <a:avLst/>
          </a:prstGeom>
          <a:solidFill>
            <a:srgbClr val="F58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940296" y="1965960"/>
            <a:ext cx="2304288" cy="274320"/>
          </a:xfrm>
          <a:prstGeom prst="rect">
            <a:avLst/>
          </a:prstGeom>
          <a:noFill/>
        </p:spPr>
        <p:txBody>
          <a:bodyPr wrap="square" lIns="73152" tIns="36576" rIns="73152" bIns="36576" anchor="ctr">
            <a:spAutoFit/>
          </a:bodyPr>
          <a:lstStyle/>
          <a:p>
            <a:r>
              <a:rPr sz="1400" b="1">
                <a:solidFill>
                  <a:srgbClr val="082040"/>
                </a:solidFill>
                <a:latin typeface="Aptos"/>
              </a:rPr>
              <a:t>Dashboard for review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0296" y="2331720"/>
            <a:ext cx="2304288" cy="53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sz="1050">
                <a:solidFill>
                  <a:srgbClr val="1E2A36"/>
                </a:solidFill>
                <a:latin typeface="Aptos"/>
              </a:rPr>
              <a:t>Management gets structured indicators, participation data and outcome visibility.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60120" y="3657600"/>
            <a:ext cx="2011680" cy="594360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F5801E"/>
                </a:solidFill>
                <a:latin typeface="Aptos"/>
              </a:rPr>
              <a:t>AI + Live
Hybrid guidance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37560" y="3657600"/>
            <a:ext cx="2011680" cy="594360"/>
          </a:xfrm>
          <a:prstGeom prst="roundRect">
            <a:avLst/>
          </a:prstGeom>
          <a:solidFill>
            <a:srgbClr val="E8EFF8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082040"/>
                </a:solidFill>
                <a:latin typeface="Aptos"/>
              </a:rPr>
              <a:t>Reports
for each student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15000" y="3657600"/>
            <a:ext cx="2011680" cy="594360"/>
          </a:xfrm>
          <a:prstGeom prst="roundRect">
            <a:avLst/>
          </a:prstGeom>
          <a:solidFill>
            <a:srgbClr val="FFEFE2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F5801E"/>
                </a:solidFill>
                <a:latin typeface="Aptos"/>
              </a:rPr>
              <a:t>Lower Load
for school teams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92440" y="3657600"/>
            <a:ext cx="2011680" cy="594360"/>
          </a:xfrm>
          <a:prstGeom prst="roundRect">
            <a:avLst/>
          </a:prstGeom>
          <a:solidFill>
            <a:srgbClr val="E8EFF8"/>
          </a:solidFill>
          <a:ln>
            <a:solidFill>
              <a:srgbClr val="F1E1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pPr algn="ctr"/>
            <a:r>
              <a:rPr sz="1400" b="1">
                <a:solidFill>
                  <a:srgbClr val="082040"/>
                </a:solidFill>
                <a:latin typeface="Aptos"/>
              </a:rPr>
              <a:t>NEP-ready
student support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800" y="5074920"/>
            <a:ext cx="10835640" cy="502920"/>
          </a:xfrm>
          <a:prstGeom prst="roundRect">
            <a:avLst/>
          </a:prstGeom>
          <a:solidFill>
            <a:srgbClr val="082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36576" rIns="73152" bIns="36576" rtlCol="0" anchor="ctr"/>
          <a:lstStyle/>
          <a:p>
            <a:r>
              <a:t>Scalable career guidance without building a large internal counselling department.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1869</Words>
  <Application>Microsoft Office PowerPoint</Application>
  <PresentationFormat>Widescreen</PresentationFormat>
  <Paragraphs>383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SkillKoo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SkillKoo Management Pitch</dc:title>
  <dc:subject>SkillKoo Senior Management Proposal</dc:subject>
  <dc:creator>SkillKoo</dc:creator>
  <cp:lastModifiedBy>ADMIN</cp:lastModifiedBy>
  <cp:revision>21</cp:revision>
  <dcterms:created xsi:type="dcterms:W3CDTF">2026-06-22T19:47:32Z</dcterms:created>
  <dcterms:modified xsi:type="dcterms:W3CDTF">2026-06-23T12:08:31Z</dcterms:modified>
</cp:coreProperties>
</file>